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sldIdLst>
    <p:sldId id="256" r:id="rId3"/>
    <p:sldId id="261" r:id="rId4"/>
    <p:sldId id="263" r:id="rId5"/>
    <p:sldId id="295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309" r:id="rId29"/>
    <p:sldId id="287" r:id="rId30"/>
    <p:sldId id="288" r:id="rId31"/>
    <p:sldId id="294" r:id="rId32"/>
    <p:sldId id="289" r:id="rId33"/>
    <p:sldId id="290" r:id="rId34"/>
    <p:sldId id="291" r:id="rId35"/>
    <p:sldId id="25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849" autoAdjust="0"/>
  </p:normalViewPr>
  <p:slideViewPr>
    <p:cSldViewPr>
      <p:cViewPr>
        <p:scale>
          <a:sx n="117" d="100"/>
          <a:sy n="117" d="100"/>
        </p:scale>
        <p:origin x="-73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EA1815-0EF3-448C-AFF2-1922232213AA}" type="doc">
      <dgm:prSet loTypeId="urn:microsoft.com/office/officeart/2005/8/layout/radial6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F8B04D1-DCAD-4167-88EE-703FD7DAFBE2}">
      <dgm:prSet phldrT="[Текст]"/>
      <dgm:spPr>
        <a:xfrm>
          <a:off x="3050605" y="1708373"/>
          <a:ext cx="1872802" cy="1872802"/>
        </a:xfrm>
        <a:prstGeom prst="ellipse">
          <a:avLst/>
        </a:prstGeom>
        <a:gradFill rotWithShape="0">
          <a:gsLst>
            <a:gs pos="0">
              <a:srgbClr val="002E54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002E54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002E54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ru-RU" b="1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Показатели бизнес-процессов</a:t>
          </a:r>
          <a:endParaRPr lang="ru-RU" b="1" dirty="0">
            <a:solidFill>
              <a:srgbClr val="003864"/>
            </a:solidFill>
            <a:latin typeface="Arial"/>
            <a:ea typeface="+mn-ea"/>
            <a:cs typeface="+mn-cs"/>
          </a:endParaRPr>
        </a:p>
      </dgm:t>
    </dgm:pt>
    <dgm:pt modelId="{D93BB8D0-ED28-4DD9-AEC8-2E383C022172}" type="parTrans" cxnId="{0C219C7F-2EC0-4CED-B12C-02093950FA80}">
      <dgm:prSet/>
      <dgm:spPr/>
      <dgm:t>
        <a:bodyPr/>
        <a:lstStyle/>
        <a:p>
          <a:endParaRPr lang="ru-RU"/>
        </a:p>
      </dgm:t>
    </dgm:pt>
    <dgm:pt modelId="{FBC4AD04-5E48-4FBC-93A6-D92F29251769}" type="sibTrans" cxnId="{0C219C7F-2EC0-4CED-B12C-02093950FA80}">
      <dgm:prSet/>
      <dgm:spPr/>
      <dgm:t>
        <a:bodyPr/>
        <a:lstStyle/>
        <a:p>
          <a:endParaRPr lang="ru-RU"/>
        </a:p>
      </dgm:t>
    </dgm:pt>
    <dgm:pt modelId="{46DB5073-0589-4203-A0DE-59F83236F847}">
      <dgm:prSet phldrT="[Текст]" custT="1"/>
      <dgm:spPr>
        <a:xfrm>
          <a:off x="3331525" y="880"/>
          <a:ext cx="1310962" cy="1310962"/>
        </a:xfrm>
        <a:prstGeom prst="ellipse">
          <a:avLst/>
        </a:prstGeom>
        <a:gradFill rotWithShape="0">
          <a:gsLst>
            <a:gs pos="0">
              <a:srgbClr val="AAB6CB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AAB6CB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AAB6CB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ru-RU" sz="1200" b="1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Показатели результативности</a:t>
          </a:r>
          <a:endParaRPr lang="ru-RU" sz="1200" b="1" dirty="0">
            <a:solidFill>
              <a:srgbClr val="003864"/>
            </a:solidFill>
            <a:latin typeface="Arial"/>
            <a:ea typeface="+mn-ea"/>
            <a:cs typeface="+mn-cs"/>
          </a:endParaRPr>
        </a:p>
      </dgm:t>
    </dgm:pt>
    <dgm:pt modelId="{DF50BADA-61A0-44CE-85F2-9A42876630C0}" type="parTrans" cxnId="{5FF760E5-8DF0-4EDA-9E18-E47E127723FF}">
      <dgm:prSet/>
      <dgm:spPr/>
      <dgm:t>
        <a:bodyPr/>
        <a:lstStyle/>
        <a:p>
          <a:endParaRPr lang="ru-RU"/>
        </a:p>
      </dgm:t>
    </dgm:pt>
    <dgm:pt modelId="{B15E8435-E745-451F-87A8-CBFE47D73DFA}" type="sibTrans" cxnId="{5FF760E5-8DF0-4EDA-9E18-E47E127723FF}">
      <dgm:prSet/>
      <dgm:spPr>
        <a:xfrm>
          <a:off x="1951398" y="609166"/>
          <a:ext cx="4071216" cy="4071216"/>
        </a:xfrm>
        <a:prstGeom prst="blockArc">
          <a:avLst>
            <a:gd name="adj1" fmla="val 16200000"/>
            <a:gd name="adj2" fmla="val 0"/>
            <a:gd name="adj3" fmla="val 4637"/>
          </a:avLst>
        </a:prstGeom>
        <a:gradFill rotWithShape="0">
          <a:gsLst>
            <a:gs pos="0">
              <a:srgbClr val="AAB6CB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AAB6CB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AAB6CB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ru-RU"/>
        </a:p>
      </dgm:t>
    </dgm:pt>
    <dgm:pt modelId="{F4FCDA44-5C94-41C1-B334-836DF9465DDF}">
      <dgm:prSet phldrT="[Текст]" custT="1"/>
      <dgm:spPr>
        <a:xfrm>
          <a:off x="5319939" y="1989293"/>
          <a:ext cx="1310962" cy="1310962"/>
        </a:xfrm>
        <a:prstGeom prst="ellipse">
          <a:avLst/>
        </a:prstGeom>
        <a:gradFill rotWithShape="0">
          <a:gsLst>
            <a:gs pos="0">
              <a:srgbClr val="AAB6CB">
                <a:hueOff val="2723877"/>
                <a:satOff val="18861"/>
                <a:lumOff val="-8823"/>
                <a:alphaOff val="0"/>
                <a:tint val="50000"/>
                <a:satMod val="300000"/>
              </a:srgbClr>
            </a:gs>
            <a:gs pos="35000">
              <a:srgbClr val="AAB6CB">
                <a:hueOff val="2723877"/>
                <a:satOff val="18861"/>
                <a:lumOff val="-8823"/>
                <a:alphaOff val="0"/>
                <a:tint val="37000"/>
                <a:satMod val="300000"/>
              </a:srgbClr>
            </a:gs>
            <a:gs pos="100000">
              <a:srgbClr val="AAB6CB">
                <a:hueOff val="2723877"/>
                <a:satOff val="18861"/>
                <a:lumOff val="-8823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ru-RU" sz="1200" b="1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Показатели затрат</a:t>
          </a:r>
          <a:endParaRPr lang="ru-RU" sz="1200" b="1" dirty="0">
            <a:solidFill>
              <a:srgbClr val="003864"/>
            </a:solidFill>
            <a:latin typeface="Arial"/>
            <a:ea typeface="+mn-ea"/>
            <a:cs typeface="+mn-cs"/>
          </a:endParaRPr>
        </a:p>
      </dgm:t>
    </dgm:pt>
    <dgm:pt modelId="{FB47731E-C158-4F55-97F7-D4706231D483}" type="parTrans" cxnId="{1C6C2274-4BD2-41EF-9380-14A0F27241DE}">
      <dgm:prSet/>
      <dgm:spPr/>
      <dgm:t>
        <a:bodyPr/>
        <a:lstStyle/>
        <a:p>
          <a:endParaRPr lang="ru-RU"/>
        </a:p>
      </dgm:t>
    </dgm:pt>
    <dgm:pt modelId="{11DB421E-05D1-41AD-B2FA-794AC09D4AE4}" type="sibTrans" cxnId="{1C6C2274-4BD2-41EF-9380-14A0F27241DE}">
      <dgm:prSet/>
      <dgm:spPr>
        <a:xfrm>
          <a:off x="1951398" y="609166"/>
          <a:ext cx="4071216" cy="4071216"/>
        </a:xfrm>
        <a:prstGeom prst="blockArc">
          <a:avLst>
            <a:gd name="adj1" fmla="val 0"/>
            <a:gd name="adj2" fmla="val 5400000"/>
            <a:gd name="adj3" fmla="val 4637"/>
          </a:avLst>
        </a:prstGeom>
        <a:gradFill rotWithShape="0">
          <a:gsLst>
            <a:gs pos="0">
              <a:srgbClr val="AAB6CB">
                <a:hueOff val="2723877"/>
                <a:satOff val="18861"/>
                <a:lumOff val="-8823"/>
                <a:alphaOff val="0"/>
                <a:tint val="50000"/>
                <a:satMod val="300000"/>
              </a:srgbClr>
            </a:gs>
            <a:gs pos="35000">
              <a:srgbClr val="AAB6CB">
                <a:hueOff val="2723877"/>
                <a:satOff val="18861"/>
                <a:lumOff val="-8823"/>
                <a:alphaOff val="0"/>
                <a:tint val="37000"/>
                <a:satMod val="300000"/>
              </a:srgbClr>
            </a:gs>
            <a:gs pos="100000">
              <a:srgbClr val="AAB6CB">
                <a:hueOff val="2723877"/>
                <a:satOff val="18861"/>
                <a:lumOff val="-8823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ru-RU"/>
        </a:p>
      </dgm:t>
    </dgm:pt>
    <dgm:pt modelId="{9762DF01-8F5C-4BE4-83B7-F0C5D80155A3}">
      <dgm:prSet phldrT="[Текст]" custT="1"/>
      <dgm:spPr>
        <a:xfrm>
          <a:off x="3331525" y="3977707"/>
          <a:ext cx="1310962" cy="1310962"/>
        </a:xfrm>
        <a:prstGeom prst="ellipse">
          <a:avLst/>
        </a:prstGeom>
        <a:gradFill rotWithShape="0">
          <a:gsLst>
            <a:gs pos="0">
              <a:srgbClr val="AAB6CB">
                <a:hueOff val="5447753"/>
                <a:satOff val="37722"/>
                <a:lumOff val="-17647"/>
                <a:alphaOff val="0"/>
                <a:tint val="50000"/>
                <a:satMod val="300000"/>
              </a:srgbClr>
            </a:gs>
            <a:gs pos="35000">
              <a:srgbClr val="AAB6CB">
                <a:hueOff val="5447753"/>
                <a:satOff val="37722"/>
                <a:lumOff val="-17647"/>
                <a:alphaOff val="0"/>
                <a:tint val="37000"/>
                <a:satMod val="300000"/>
              </a:srgbClr>
            </a:gs>
            <a:gs pos="100000">
              <a:srgbClr val="AAB6CB">
                <a:hueOff val="5447753"/>
                <a:satOff val="37722"/>
                <a:lumOff val="-17647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ru-RU" sz="1000" b="1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Ключевые показатели (индикаторы) рисков</a:t>
          </a:r>
          <a:endParaRPr lang="ru-RU" sz="1000" b="1" dirty="0">
            <a:solidFill>
              <a:srgbClr val="003864"/>
            </a:solidFill>
            <a:latin typeface="Arial"/>
            <a:ea typeface="+mn-ea"/>
            <a:cs typeface="+mn-cs"/>
          </a:endParaRPr>
        </a:p>
      </dgm:t>
    </dgm:pt>
    <dgm:pt modelId="{76464FB6-D4D1-40D4-A6D0-574C4DC0F4E0}" type="parTrans" cxnId="{63EAEA16-FEC0-4683-91A0-90A602A492CD}">
      <dgm:prSet/>
      <dgm:spPr/>
      <dgm:t>
        <a:bodyPr/>
        <a:lstStyle/>
        <a:p>
          <a:endParaRPr lang="ru-RU"/>
        </a:p>
      </dgm:t>
    </dgm:pt>
    <dgm:pt modelId="{1C10B839-447F-4E40-BB05-11F490E7ADB3}" type="sibTrans" cxnId="{63EAEA16-FEC0-4683-91A0-90A602A492CD}">
      <dgm:prSet/>
      <dgm:spPr>
        <a:xfrm>
          <a:off x="1951398" y="609166"/>
          <a:ext cx="4071216" cy="4071216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gradFill rotWithShape="0">
          <a:gsLst>
            <a:gs pos="0">
              <a:srgbClr val="AAB6CB">
                <a:hueOff val="5447753"/>
                <a:satOff val="37722"/>
                <a:lumOff val="-17647"/>
                <a:alphaOff val="0"/>
                <a:tint val="50000"/>
                <a:satMod val="300000"/>
              </a:srgbClr>
            </a:gs>
            <a:gs pos="35000">
              <a:srgbClr val="AAB6CB">
                <a:hueOff val="5447753"/>
                <a:satOff val="37722"/>
                <a:lumOff val="-17647"/>
                <a:alphaOff val="0"/>
                <a:tint val="37000"/>
                <a:satMod val="300000"/>
              </a:srgbClr>
            </a:gs>
            <a:gs pos="100000">
              <a:srgbClr val="AAB6CB">
                <a:hueOff val="5447753"/>
                <a:satOff val="37722"/>
                <a:lumOff val="-17647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ru-RU"/>
        </a:p>
      </dgm:t>
    </dgm:pt>
    <dgm:pt modelId="{B2DE0B78-D07A-474F-9DE4-7140DBF5FFCB}">
      <dgm:prSet phldrT="[Текст]" custT="1"/>
      <dgm:spPr>
        <a:xfrm>
          <a:off x="1343111" y="1989293"/>
          <a:ext cx="1310962" cy="1310962"/>
        </a:xfrm>
        <a:prstGeom prst="ellipse">
          <a:avLst/>
        </a:prstGeom>
        <a:gradFill rotWithShape="0">
          <a:gsLst>
            <a:gs pos="0">
              <a:srgbClr val="AAB6CB">
                <a:hueOff val="8171630"/>
                <a:satOff val="56583"/>
                <a:lumOff val="-26470"/>
                <a:alphaOff val="0"/>
                <a:tint val="50000"/>
                <a:satMod val="300000"/>
              </a:srgbClr>
            </a:gs>
            <a:gs pos="35000">
              <a:srgbClr val="AAB6CB">
                <a:hueOff val="8171630"/>
                <a:satOff val="56583"/>
                <a:lumOff val="-26470"/>
                <a:alphaOff val="0"/>
                <a:tint val="37000"/>
                <a:satMod val="300000"/>
              </a:srgbClr>
            </a:gs>
            <a:gs pos="100000">
              <a:srgbClr val="AAB6CB">
                <a:hueOff val="8171630"/>
                <a:satOff val="56583"/>
                <a:lumOff val="-2647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en-US" sz="1000" b="1" i="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KPI</a:t>
          </a:r>
          <a:r>
            <a:rPr lang="ru-RU" sz="1000" b="1" i="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 структурных подразделе-</a:t>
          </a:r>
          <a:r>
            <a:rPr lang="ru-RU" sz="1000" b="1" i="0" dirty="0" err="1" smtClean="0">
              <a:solidFill>
                <a:srgbClr val="003864"/>
              </a:solidFill>
              <a:latin typeface="Arial"/>
              <a:ea typeface="+mn-ea"/>
              <a:cs typeface="+mn-cs"/>
            </a:rPr>
            <a:t>ний</a:t>
          </a:r>
          <a:r>
            <a:rPr lang="ru-RU" sz="1000" b="1" i="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 и должностных лиц</a:t>
          </a:r>
          <a:endParaRPr lang="ru-RU" sz="1000" b="1" dirty="0">
            <a:solidFill>
              <a:srgbClr val="003864"/>
            </a:solidFill>
            <a:latin typeface="Arial"/>
            <a:ea typeface="+mn-ea"/>
            <a:cs typeface="+mn-cs"/>
          </a:endParaRPr>
        </a:p>
      </dgm:t>
    </dgm:pt>
    <dgm:pt modelId="{75A143A2-174E-4953-B2AD-ECA93A3E23D3}" type="parTrans" cxnId="{E56E75A4-7B8C-467C-8D38-EEC42012BF80}">
      <dgm:prSet/>
      <dgm:spPr/>
      <dgm:t>
        <a:bodyPr/>
        <a:lstStyle/>
        <a:p>
          <a:endParaRPr lang="ru-RU"/>
        </a:p>
      </dgm:t>
    </dgm:pt>
    <dgm:pt modelId="{FC0D8560-E038-467B-BE57-CEFA713CC567}" type="sibTrans" cxnId="{E56E75A4-7B8C-467C-8D38-EEC42012BF80}">
      <dgm:prSet/>
      <dgm:spPr>
        <a:xfrm>
          <a:off x="1951398" y="609166"/>
          <a:ext cx="4071216" cy="4071216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gradFill rotWithShape="0">
          <a:gsLst>
            <a:gs pos="0">
              <a:srgbClr val="AAB6CB">
                <a:hueOff val="8171630"/>
                <a:satOff val="56583"/>
                <a:lumOff val="-26470"/>
                <a:alphaOff val="0"/>
                <a:tint val="50000"/>
                <a:satMod val="300000"/>
              </a:srgbClr>
            </a:gs>
            <a:gs pos="35000">
              <a:srgbClr val="AAB6CB">
                <a:hueOff val="8171630"/>
                <a:satOff val="56583"/>
                <a:lumOff val="-26470"/>
                <a:alphaOff val="0"/>
                <a:tint val="37000"/>
                <a:satMod val="300000"/>
              </a:srgbClr>
            </a:gs>
            <a:gs pos="100000">
              <a:srgbClr val="AAB6CB">
                <a:hueOff val="8171630"/>
                <a:satOff val="56583"/>
                <a:lumOff val="-2647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ru-RU"/>
        </a:p>
      </dgm:t>
    </dgm:pt>
    <dgm:pt modelId="{ED046A04-9EFB-44A5-8477-318C25012355}" type="pres">
      <dgm:prSet presAssocID="{13EA1815-0EF3-448C-AFF2-1922232213A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CB6CB4-97EE-42D7-B002-FD7EF1E6BFF3}" type="pres">
      <dgm:prSet presAssocID="{BF8B04D1-DCAD-4167-88EE-703FD7DAFBE2}" presName="centerShape" presStyleLbl="node0" presStyleIdx="0" presStyleCnt="1"/>
      <dgm:spPr/>
      <dgm:t>
        <a:bodyPr/>
        <a:lstStyle/>
        <a:p>
          <a:endParaRPr lang="ru-RU"/>
        </a:p>
      </dgm:t>
    </dgm:pt>
    <dgm:pt modelId="{1C99057A-9300-4595-83A4-DFDA5664C159}" type="pres">
      <dgm:prSet presAssocID="{46DB5073-0589-4203-A0DE-59F83236F84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2F1724-82E6-4DAB-8FAA-211EB3E892FE}" type="pres">
      <dgm:prSet presAssocID="{46DB5073-0589-4203-A0DE-59F83236F847}" presName="dummy" presStyleCnt="0"/>
      <dgm:spPr/>
    </dgm:pt>
    <dgm:pt modelId="{5B1C9FC8-C7A6-4947-AF6C-20D10C63061C}" type="pres">
      <dgm:prSet presAssocID="{B15E8435-E745-451F-87A8-CBFE47D73DFA}" presName="sibTrans" presStyleLbl="sibTrans2D1" presStyleIdx="0" presStyleCnt="4" custLinFactNeighborY="956"/>
      <dgm:spPr/>
      <dgm:t>
        <a:bodyPr/>
        <a:lstStyle/>
        <a:p>
          <a:endParaRPr lang="ru-RU"/>
        </a:p>
      </dgm:t>
    </dgm:pt>
    <dgm:pt modelId="{4842222C-A550-4403-9518-DC57B4C5404F}" type="pres">
      <dgm:prSet presAssocID="{F4FCDA44-5C94-41C1-B334-836DF9465DD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7CEFE2-3072-4476-915A-A9A1A9CA824D}" type="pres">
      <dgm:prSet presAssocID="{F4FCDA44-5C94-41C1-B334-836DF9465DDF}" presName="dummy" presStyleCnt="0"/>
      <dgm:spPr/>
    </dgm:pt>
    <dgm:pt modelId="{B57AC110-9CB3-425B-8E37-379813D3D3B8}" type="pres">
      <dgm:prSet presAssocID="{11DB421E-05D1-41AD-B2FA-794AC09D4AE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145FCD37-8B5E-493E-8A5C-D44372EEB69B}" type="pres">
      <dgm:prSet presAssocID="{9762DF01-8F5C-4BE4-83B7-F0C5D80155A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67EB66-B0AD-47BA-9A04-A4F3E5227214}" type="pres">
      <dgm:prSet presAssocID="{9762DF01-8F5C-4BE4-83B7-F0C5D80155A3}" presName="dummy" presStyleCnt="0"/>
      <dgm:spPr/>
    </dgm:pt>
    <dgm:pt modelId="{FDFAAECE-A866-4787-A7BB-35A670EBB0BD}" type="pres">
      <dgm:prSet presAssocID="{1C10B839-447F-4E40-BB05-11F490E7ADB3}" presName="sibTrans" presStyleLbl="sibTrans2D1" presStyleIdx="2" presStyleCnt="4"/>
      <dgm:spPr/>
      <dgm:t>
        <a:bodyPr/>
        <a:lstStyle/>
        <a:p>
          <a:endParaRPr lang="ru-RU"/>
        </a:p>
      </dgm:t>
    </dgm:pt>
    <dgm:pt modelId="{2779432A-AC3A-4B67-9C89-75F90A23D4BE}" type="pres">
      <dgm:prSet presAssocID="{B2DE0B78-D07A-474F-9DE4-7140DBF5FFC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0CAEE6-C259-408F-9BDB-51001AF94FE2}" type="pres">
      <dgm:prSet presAssocID="{B2DE0B78-D07A-474F-9DE4-7140DBF5FFCB}" presName="dummy" presStyleCnt="0"/>
      <dgm:spPr/>
    </dgm:pt>
    <dgm:pt modelId="{7450D748-D36F-4FC3-9EA2-AB9C41800084}" type="pres">
      <dgm:prSet presAssocID="{FC0D8560-E038-467B-BE57-CEFA713CC567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E56E75A4-7B8C-467C-8D38-EEC42012BF80}" srcId="{BF8B04D1-DCAD-4167-88EE-703FD7DAFBE2}" destId="{B2DE0B78-D07A-474F-9DE4-7140DBF5FFCB}" srcOrd="3" destOrd="0" parTransId="{75A143A2-174E-4953-B2AD-ECA93A3E23D3}" sibTransId="{FC0D8560-E038-467B-BE57-CEFA713CC567}"/>
    <dgm:cxn modelId="{A9212D14-09F5-4F80-98D1-27C3BDF222F4}" type="presOf" srcId="{11DB421E-05D1-41AD-B2FA-794AC09D4AE4}" destId="{B57AC110-9CB3-425B-8E37-379813D3D3B8}" srcOrd="0" destOrd="0" presId="urn:microsoft.com/office/officeart/2005/8/layout/radial6"/>
    <dgm:cxn modelId="{5FF760E5-8DF0-4EDA-9E18-E47E127723FF}" srcId="{BF8B04D1-DCAD-4167-88EE-703FD7DAFBE2}" destId="{46DB5073-0589-4203-A0DE-59F83236F847}" srcOrd="0" destOrd="0" parTransId="{DF50BADA-61A0-44CE-85F2-9A42876630C0}" sibTransId="{B15E8435-E745-451F-87A8-CBFE47D73DFA}"/>
    <dgm:cxn modelId="{FF283694-6267-43B4-A85E-05AFADD9C3BC}" type="presOf" srcId="{B2DE0B78-D07A-474F-9DE4-7140DBF5FFCB}" destId="{2779432A-AC3A-4B67-9C89-75F90A23D4BE}" srcOrd="0" destOrd="0" presId="urn:microsoft.com/office/officeart/2005/8/layout/radial6"/>
    <dgm:cxn modelId="{805E77AD-819D-4835-9CD6-5D87BA5E8FE1}" type="presOf" srcId="{BF8B04D1-DCAD-4167-88EE-703FD7DAFBE2}" destId="{37CB6CB4-97EE-42D7-B002-FD7EF1E6BFF3}" srcOrd="0" destOrd="0" presId="urn:microsoft.com/office/officeart/2005/8/layout/radial6"/>
    <dgm:cxn modelId="{0C219C7F-2EC0-4CED-B12C-02093950FA80}" srcId="{13EA1815-0EF3-448C-AFF2-1922232213AA}" destId="{BF8B04D1-DCAD-4167-88EE-703FD7DAFBE2}" srcOrd="0" destOrd="0" parTransId="{D93BB8D0-ED28-4DD9-AEC8-2E383C022172}" sibTransId="{FBC4AD04-5E48-4FBC-93A6-D92F29251769}"/>
    <dgm:cxn modelId="{BE45772F-C65C-44D2-B1C1-3AB78609EC55}" type="presOf" srcId="{B15E8435-E745-451F-87A8-CBFE47D73DFA}" destId="{5B1C9FC8-C7A6-4947-AF6C-20D10C63061C}" srcOrd="0" destOrd="0" presId="urn:microsoft.com/office/officeart/2005/8/layout/radial6"/>
    <dgm:cxn modelId="{68B9AF83-550B-4EEB-93CF-7A680357B20F}" type="presOf" srcId="{FC0D8560-E038-467B-BE57-CEFA713CC567}" destId="{7450D748-D36F-4FC3-9EA2-AB9C41800084}" srcOrd="0" destOrd="0" presId="urn:microsoft.com/office/officeart/2005/8/layout/radial6"/>
    <dgm:cxn modelId="{D442C58B-D96D-4337-9248-C41DDD3218BB}" type="presOf" srcId="{1C10B839-447F-4E40-BB05-11F490E7ADB3}" destId="{FDFAAECE-A866-4787-A7BB-35A670EBB0BD}" srcOrd="0" destOrd="0" presId="urn:microsoft.com/office/officeart/2005/8/layout/radial6"/>
    <dgm:cxn modelId="{98360332-D82E-42DC-A6F9-2057948AFFE5}" type="presOf" srcId="{13EA1815-0EF3-448C-AFF2-1922232213AA}" destId="{ED046A04-9EFB-44A5-8477-318C25012355}" srcOrd="0" destOrd="0" presId="urn:microsoft.com/office/officeart/2005/8/layout/radial6"/>
    <dgm:cxn modelId="{719FD077-8522-4863-B8F1-5F322DC5984B}" type="presOf" srcId="{F4FCDA44-5C94-41C1-B334-836DF9465DDF}" destId="{4842222C-A550-4403-9518-DC57B4C5404F}" srcOrd="0" destOrd="0" presId="urn:microsoft.com/office/officeart/2005/8/layout/radial6"/>
    <dgm:cxn modelId="{24839108-7D67-491C-AE5E-1A558B3F8CD2}" type="presOf" srcId="{9762DF01-8F5C-4BE4-83B7-F0C5D80155A3}" destId="{145FCD37-8B5E-493E-8A5C-D44372EEB69B}" srcOrd="0" destOrd="0" presId="urn:microsoft.com/office/officeart/2005/8/layout/radial6"/>
    <dgm:cxn modelId="{1C6C2274-4BD2-41EF-9380-14A0F27241DE}" srcId="{BF8B04D1-DCAD-4167-88EE-703FD7DAFBE2}" destId="{F4FCDA44-5C94-41C1-B334-836DF9465DDF}" srcOrd="1" destOrd="0" parTransId="{FB47731E-C158-4F55-97F7-D4706231D483}" sibTransId="{11DB421E-05D1-41AD-B2FA-794AC09D4AE4}"/>
    <dgm:cxn modelId="{ACB88F6C-85C8-4787-8DC2-59643CD0B46C}" type="presOf" srcId="{46DB5073-0589-4203-A0DE-59F83236F847}" destId="{1C99057A-9300-4595-83A4-DFDA5664C159}" srcOrd="0" destOrd="0" presId="urn:microsoft.com/office/officeart/2005/8/layout/radial6"/>
    <dgm:cxn modelId="{63EAEA16-FEC0-4683-91A0-90A602A492CD}" srcId="{BF8B04D1-DCAD-4167-88EE-703FD7DAFBE2}" destId="{9762DF01-8F5C-4BE4-83B7-F0C5D80155A3}" srcOrd="2" destOrd="0" parTransId="{76464FB6-D4D1-40D4-A6D0-574C4DC0F4E0}" sibTransId="{1C10B839-447F-4E40-BB05-11F490E7ADB3}"/>
    <dgm:cxn modelId="{09ED444F-5056-42A9-A232-B9DE174004BF}" type="presParOf" srcId="{ED046A04-9EFB-44A5-8477-318C25012355}" destId="{37CB6CB4-97EE-42D7-B002-FD7EF1E6BFF3}" srcOrd="0" destOrd="0" presId="urn:microsoft.com/office/officeart/2005/8/layout/radial6"/>
    <dgm:cxn modelId="{7B036A8A-2D77-4487-8AE9-81A0FE6FE646}" type="presParOf" srcId="{ED046A04-9EFB-44A5-8477-318C25012355}" destId="{1C99057A-9300-4595-83A4-DFDA5664C159}" srcOrd="1" destOrd="0" presId="urn:microsoft.com/office/officeart/2005/8/layout/radial6"/>
    <dgm:cxn modelId="{8BE6B37E-2CCF-4CFF-82AD-FB92A0210CB6}" type="presParOf" srcId="{ED046A04-9EFB-44A5-8477-318C25012355}" destId="{572F1724-82E6-4DAB-8FAA-211EB3E892FE}" srcOrd="2" destOrd="0" presId="urn:microsoft.com/office/officeart/2005/8/layout/radial6"/>
    <dgm:cxn modelId="{719B525D-DA12-4ED0-90D6-04CBAA8EDF2C}" type="presParOf" srcId="{ED046A04-9EFB-44A5-8477-318C25012355}" destId="{5B1C9FC8-C7A6-4947-AF6C-20D10C63061C}" srcOrd="3" destOrd="0" presId="urn:microsoft.com/office/officeart/2005/8/layout/radial6"/>
    <dgm:cxn modelId="{85BA7CF4-0C78-46E4-85BF-FA1179B5E444}" type="presParOf" srcId="{ED046A04-9EFB-44A5-8477-318C25012355}" destId="{4842222C-A550-4403-9518-DC57B4C5404F}" srcOrd="4" destOrd="0" presId="urn:microsoft.com/office/officeart/2005/8/layout/radial6"/>
    <dgm:cxn modelId="{AA436C87-5781-4D1D-BB68-069CF3998409}" type="presParOf" srcId="{ED046A04-9EFB-44A5-8477-318C25012355}" destId="{F47CEFE2-3072-4476-915A-A9A1A9CA824D}" srcOrd="5" destOrd="0" presId="urn:microsoft.com/office/officeart/2005/8/layout/radial6"/>
    <dgm:cxn modelId="{C1A11AC6-541F-40E9-87F0-B04E7C06BA62}" type="presParOf" srcId="{ED046A04-9EFB-44A5-8477-318C25012355}" destId="{B57AC110-9CB3-425B-8E37-379813D3D3B8}" srcOrd="6" destOrd="0" presId="urn:microsoft.com/office/officeart/2005/8/layout/radial6"/>
    <dgm:cxn modelId="{3E5BB284-DA1F-4122-A4D5-3B67C6680D34}" type="presParOf" srcId="{ED046A04-9EFB-44A5-8477-318C25012355}" destId="{145FCD37-8B5E-493E-8A5C-D44372EEB69B}" srcOrd="7" destOrd="0" presId="urn:microsoft.com/office/officeart/2005/8/layout/radial6"/>
    <dgm:cxn modelId="{C5EABB1B-14C2-4326-9F87-73A8A2F37B38}" type="presParOf" srcId="{ED046A04-9EFB-44A5-8477-318C25012355}" destId="{BA67EB66-B0AD-47BA-9A04-A4F3E5227214}" srcOrd="8" destOrd="0" presId="urn:microsoft.com/office/officeart/2005/8/layout/radial6"/>
    <dgm:cxn modelId="{8895449A-CE69-47B7-83A6-F2865A8D2516}" type="presParOf" srcId="{ED046A04-9EFB-44A5-8477-318C25012355}" destId="{FDFAAECE-A866-4787-A7BB-35A670EBB0BD}" srcOrd="9" destOrd="0" presId="urn:microsoft.com/office/officeart/2005/8/layout/radial6"/>
    <dgm:cxn modelId="{C9AC50E0-FA15-4E8D-A6EC-B83FDE85896B}" type="presParOf" srcId="{ED046A04-9EFB-44A5-8477-318C25012355}" destId="{2779432A-AC3A-4B67-9C89-75F90A23D4BE}" srcOrd="10" destOrd="0" presId="urn:microsoft.com/office/officeart/2005/8/layout/radial6"/>
    <dgm:cxn modelId="{9F7F5A4A-E49D-484E-95F8-1438ACA996DE}" type="presParOf" srcId="{ED046A04-9EFB-44A5-8477-318C25012355}" destId="{A80CAEE6-C259-408F-9BDB-51001AF94FE2}" srcOrd="11" destOrd="0" presId="urn:microsoft.com/office/officeart/2005/8/layout/radial6"/>
    <dgm:cxn modelId="{E2C78357-BCDE-4751-932C-AE117F69A938}" type="presParOf" srcId="{ED046A04-9EFB-44A5-8477-318C25012355}" destId="{7450D748-D36F-4FC3-9EA2-AB9C4180008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8C88F5-9778-4E41-ACA5-3175805049EE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611673-A7A3-4670-B388-08CD71CAB683}">
      <dgm:prSet/>
      <dgm:spPr>
        <a:xfrm>
          <a:off x="1880109" y="9964"/>
          <a:ext cx="4502827" cy="1273782"/>
        </a:xfrm>
        <a:prstGeom prst="roundRect">
          <a:avLst>
            <a:gd name="adj" fmla="val 10000"/>
          </a:avLst>
        </a:prstGeom>
        <a:solidFill>
          <a:srgbClr val="003864">
            <a:lumMod val="75000"/>
            <a:lumOff val="25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ru-RU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Управление по регламентам</a:t>
          </a:r>
          <a:endParaRPr lang="ru-RU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4E3620FF-4538-49FD-9132-4D4607DDBAFB}" type="parTrans" cxnId="{9122F1E7-3634-4CFB-9151-A81272775EF5}">
      <dgm:prSet/>
      <dgm:spPr/>
      <dgm:t>
        <a:bodyPr/>
        <a:lstStyle/>
        <a:p>
          <a:endParaRPr lang="ru-RU"/>
        </a:p>
      </dgm:t>
    </dgm:pt>
    <dgm:pt modelId="{F899B0C1-9CE8-451A-90F2-5D3BE2349F6C}" type="sibTrans" cxnId="{9122F1E7-3634-4CFB-9151-A81272775EF5}">
      <dgm:prSet/>
      <dgm:spPr>
        <a:xfrm rot="5385864">
          <a:off x="3896906" y="1312005"/>
          <a:ext cx="477088" cy="579595"/>
        </a:xfrm>
        <a:prstGeom prst="rightArrow">
          <a:avLst>
            <a:gd name="adj1" fmla="val 60000"/>
            <a:gd name="adj2" fmla="val 50000"/>
          </a:avLst>
        </a:prstGeom>
        <a:solidFill>
          <a:srgbClr val="003864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EC8DF76-AC4A-4D3B-AEB4-2473BB2D09FF}">
      <dgm:prSet/>
      <dgm:spPr>
        <a:xfrm>
          <a:off x="1024442" y="1919858"/>
          <a:ext cx="6229927" cy="1287988"/>
        </a:xfrm>
        <a:prstGeom prst="roundRect">
          <a:avLst>
            <a:gd name="adj" fmla="val 10000"/>
          </a:avLst>
        </a:prstGeom>
        <a:solidFill>
          <a:srgbClr val="0095CE">
            <a:lumMod val="75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ru-RU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Управление по целям и показателям</a:t>
          </a:r>
          <a:endParaRPr lang="ru-RU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74796CF2-B59A-4A7B-A13A-DDBF645BBBF0}" type="parTrans" cxnId="{42BE3765-6482-4AFA-8CC2-239DDBAB4621}">
      <dgm:prSet/>
      <dgm:spPr/>
      <dgm:t>
        <a:bodyPr/>
        <a:lstStyle/>
        <a:p>
          <a:endParaRPr lang="ru-RU"/>
        </a:p>
      </dgm:t>
    </dgm:pt>
    <dgm:pt modelId="{9C6237D9-1827-4AD4-8D2A-BAA75968BFBC}" type="sibTrans" cxnId="{42BE3765-6482-4AFA-8CC2-239DDBAB4621}">
      <dgm:prSet/>
      <dgm:spPr>
        <a:xfrm rot="5400000">
          <a:off x="3897908" y="3240047"/>
          <a:ext cx="482995" cy="579595"/>
        </a:xfrm>
        <a:prstGeom prst="rightArrow">
          <a:avLst>
            <a:gd name="adj1" fmla="val 60000"/>
            <a:gd name="adj2" fmla="val 50000"/>
          </a:avLst>
        </a:prstGeom>
        <a:solidFill>
          <a:srgbClr val="003864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9FD8CC64-FBD9-44BC-8AD8-1A4AC53E5386}">
      <dgm:prSet/>
      <dgm:spPr>
        <a:xfrm>
          <a:off x="263723" y="3851842"/>
          <a:ext cx="7751364" cy="1287988"/>
        </a:xfrm>
        <a:prstGeom prst="roundRect">
          <a:avLst>
            <a:gd name="adj" fmla="val 10000"/>
          </a:avLst>
        </a:prstGeom>
        <a:solidFill>
          <a:srgbClr val="00386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ru-RU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Управление по ценностям</a:t>
          </a:r>
          <a:endParaRPr lang="ru-RU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F4A9A5E6-6E63-4174-AA87-1C62E2A76934}" type="parTrans" cxnId="{35CA4C65-A96F-4732-AD23-BB85838960AA}">
      <dgm:prSet/>
      <dgm:spPr/>
      <dgm:t>
        <a:bodyPr/>
        <a:lstStyle/>
        <a:p>
          <a:endParaRPr lang="ru-RU"/>
        </a:p>
      </dgm:t>
    </dgm:pt>
    <dgm:pt modelId="{9F7DBB25-38DD-4FC3-9944-C0983C63513F}" type="sibTrans" cxnId="{35CA4C65-A96F-4732-AD23-BB85838960AA}">
      <dgm:prSet/>
      <dgm:spPr>
        <a:xfrm rot="5400000">
          <a:off x="3963813" y="3759817"/>
          <a:ext cx="351184" cy="421420"/>
        </a:xfrm>
        <a:prstGeom prst="rightArrow">
          <a:avLst>
            <a:gd name="adj1" fmla="val 60000"/>
            <a:gd name="adj2" fmla="val 50000"/>
          </a:avLst>
        </a:prstGeom>
        <a:solidFill>
          <a:srgbClr val="003864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0BE76885-6936-4655-B8C2-16E38D3F6D19}" type="pres">
      <dgm:prSet presAssocID="{8C8C88F5-9778-4E41-ACA5-3175805049EE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2394CF-33E8-4B23-9577-14FD9AD828CF}" type="pres">
      <dgm:prSet presAssocID="{3A611673-A7A3-4670-B388-08CD71CAB683}" presName="node" presStyleLbl="node1" presStyleIdx="0" presStyleCnt="3" custScaleX="194223" custScaleY="98897" custLinFactNeighborX="-340" custLinFactNeighborY="122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106D278A-0595-4E63-B268-28E46D0B60D0}" type="pres">
      <dgm:prSet presAssocID="{F899B0C1-9CE8-451A-90F2-5D3BE2349F6C}" presName="sibTrans" presStyleLbl="sibTrans2D1" presStyleIdx="0" presStyleCnt="2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/>
        </a:p>
      </dgm:t>
    </dgm:pt>
    <dgm:pt modelId="{D2D97D14-7A87-4707-A78E-B5E28CE00AD2}" type="pres">
      <dgm:prSet presAssocID="{F899B0C1-9CE8-451A-90F2-5D3BE2349F6C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F1CA57AD-3A33-46F2-9242-222E0A730DD7}" type="pres">
      <dgm:prSet presAssocID="{DEC8DF76-AC4A-4D3B-AEB4-2473BB2D09FF}" presName="node" presStyleLbl="node1" presStyleIdx="1" presStyleCnt="3" custScaleX="268719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D61EFF0F-F6F8-4BDB-9B79-101E23D74E34}" type="pres">
      <dgm:prSet presAssocID="{9C6237D9-1827-4AD4-8D2A-BAA75968BFBC}" presName="sibTrans" presStyleLbl="sibTrans2D1" presStyleIdx="1" presStyleCnt="2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/>
        </a:p>
      </dgm:t>
    </dgm:pt>
    <dgm:pt modelId="{85026EC0-9C81-432E-BF72-56A175BB57F2}" type="pres">
      <dgm:prSet presAssocID="{9C6237D9-1827-4AD4-8D2A-BAA75968BFBC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72F674F-CC30-4E1E-B61A-C73395F9E7F2}" type="pres">
      <dgm:prSet presAssocID="{9FD8CC64-FBD9-44BC-8AD8-1A4AC53E5386}" presName="node" presStyleLbl="node1" presStyleIdx="2" presStyleCnt="3" custScaleX="33434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E9693660-9E9C-4FDC-B017-FB5C328530F5}" type="presOf" srcId="{9C6237D9-1827-4AD4-8D2A-BAA75968BFBC}" destId="{85026EC0-9C81-432E-BF72-56A175BB57F2}" srcOrd="1" destOrd="0" presId="urn:microsoft.com/office/officeart/2005/8/layout/process2"/>
    <dgm:cxn modelId="{42BE3765-6482-4AFA-8CC2-239DDBAB4621}" srcId="{8C8C88F5-9778-4E41-ACA5-3175805049EE}" destId="{DEC8DF76-AC4A-4D3B-AEB4-2473BB2D09FF}" srcOrd="1" destOrd="0" parTransId="{74796CF2-B59A-4A7B-A13A-DDBF645BBBF0}" sibTransId="{9C6237D9-1827-4AD4-8D2A-BAA75968BFBC}"/>
    <dgm:cxn modelId="{475E9BD3-12E3-48B7-9D72-87E4326FF1AD}" type="presOf" srcId="{3A611673-A7A3-4670-B388-08CD71CAB683}" destId="{102394CF-33E8-4B23-9577-14FD9AD828CF}" srcOrd="0" destOrd="0" presId="urn:microsoft.com/office/officeart/2005/8/layout/process2"/>
    <dgm:cxn modelId="{A5B86ED4-3F61-4E46-94C5-D633F09101F2}" type="presOf" srcId="{9C6237D9-1827-4AD4-8D2A-BAA75968BFBC}" destId="{D61EFF0F-F6F8-4BDB-9B79-101E23D74E34}" srcOrd="0" destOrd="0" presId="urn:microsoft.com/office/officeart/2005/8/layout/process2"/>
    <dgm:cxn modelId="{9122F1E7-3634-4CFB-9151-A81272775EF5}" srcId="{8C8C88F5-9778-4E41-ACA5-3175805049EE}" destId="{3A611673-A7A3-4670-B388-08CD71CAB683}" srcOrd="0" destOrd="0" parTransId="{4E3620FF-4538-49FD-9132-4D4607DDBAFB}" sibTransId="{F899B0C1-9CE8-451A-90F2-5D3BE2349F6C}"/>
    <dgm:cxn modelId="{0A8069BB-B32E-4142-8AEF-1409D9F74FFD}" type="presOf" srcId="{DEC8DF76-AC4A-4D3B-AEB4-2473BB2D09FF}" destId="{F1CA57AD-3A33-46F2-9242-222E0A730DD7}" srcOrd="0" destOrd="0" presId="urn:microsoft.com/office/officeart/2005/8/layout/process2"/>
    <dgm:cxn modelId="{27F1D25D-2EBC-4621-9B58-24B5F531F903}" type="presOf" srcId="{F899B0C1-9CE8-451A-90F2-5D3BE2349F6C}" destId="{106D278A-0595-4E63-B268-28E46D0B60D0}" srcOrd="0" destOrd="0" presId="urn:microsoft.com/office/officeart/2005/8/layout/process2"/>
    <dgm:cxn modelId="{35CA4C65-A96F-4732-AD23-BB85838960AA}" srcId="{8C8C88F5-9778-4E41-ACA5-3175805049EE}" destId="{9FD8CC64-FBD9-44BC-8AD8-1A4AC53E5386}" srcOrd="2" destOrd="0" parTransId="{F4A9A5E6-6E63-4174-AA87-1C62E2A76934}" sibTransId="{9F7DBB25-38DD-4FC3-9944-C0983C63513F}"/>
    <dgm:cxn modelId="{E11F3F1E-251E-47BA-B149-956CAC395573}" type="presOf" srcId="{F899B0C1-9CE8-451A-90F2-5D3BE2349F6C}" destId="{D2D97D14-7A87-4707-A78E-B5E28CE00AD2}" srcOrd="1" destOrd="0" presId="urn:microsoft.com/office/officeart/2005/8/layout/process2"/>
    <dgm:cxn modelId="{E417A2F5-EA8C-41FC-A41B-FC9B1F024683}" type="presOf" srcId="{8C8C88F5-9778-4E41-ACA5-3175805049EE}" destId="{0BE76885-6936-4655-B8C2-16E38D3F6D19}" srcOrd="0" destOrd="0" presId="urn:microsoft.com/office/officeart/2005/8/layout/process2"/>
    <dgm:cxn modelId="{DAF65AA3-A0CE-4E75-AADF-604C2B3F63E1}" type="presOf" srcId="{9FD8CC64-FBD9-44BC-8AD8-1A4AC53E5386}" destId="{772F674F-CC30-4E1E-B61A-C73395F9E7F2}" srcOrd="0" destOrd="0" presId="urn:microsoft.com/office/officeart/2005/8/layout/process2"/>
    <dgm:cxn modelId="{EFA0D737-DAF0-4D82-AC0E-48D2DE22E9B0}" type="presParOf" srcId="{0BE76885-6936-4655-B8C2-16E38D3F6D19}" destId="{102394CF-33E8-4B23-9577-14FD9AD828CF}" srcOrd="0" destOrd="0" presId="urn:microsoft.com/office/officeart/2005/8/layout/process2"/>
    <dgm:cxn modelId="{3607A462-2098-4680-99E1-018016A647D0}" type="presParOf" srcId="{0BE76885-6936-4655-B8C2-16E38D3F6D19}" destId="{106D278A-0595-4E63-B268-28E46D0B60D0}" srcOrd="1" destOrd="0" presId="urn:microsoft.com/office/officeart/2005/8/layout/process2"/>
    <dgm:cxn modelId="{93467919-8BD4-4CDB-AF4D-244BDEBC80EF}" type="presParOf" srcId="{106D278A-0595-4E63-B268-28E46D0B60D0}" destId="{D2D97D14-7A87-4707-A78E-B5E28CE00AD2}" srcOrd="0" destOrd="0" presId="urn:microsoft.com/office/officeart/2005/8/layout/process2"/>
    <dgm:cxn modelId="{11A90D0F-2503-4781-AB9B-701A58FD9395}" type="presParOf" srcId="{0BE76885-6936-4655-B8C2-16E38D3F6D19}" destId="{F1CA57AD-3A33-46F2-9242-222E0A730DD7}" srcOrd="2" destOrd="0" presId="urn:microsoft.com/office/officeart/2005/8/layout/process2"/>
    <dgm:cxn modelId="{6C867434-7226-4FA6-8D95-409645DBD8A5}" type="presParOf" srcId="{0BE76885-6936-4655-B8C2-16E38D3F6D19}" destId="{D61EFF0F-F6F8-4BDB-9B79-101E23D74E34}" srcOrd="3" destOrd="0" presId="urn:microsoft.com/office/officeart/2005/8/layout/process2"/>
    <dgm:cxn modelId="{D306B343-5DD5-4880-BC74-352B4E66BFF0}" type="presParOf" srcId="{D61EFF0F-F6F8-4BDB-9B79-101E23D74E34}" destId="{85026EC0-9C81-432E-BF72-56A175BB57F2}" srcOrd="0" destOrd="0" presId="urn:microsoft.com/office/officeart/2005/8/layout/process2"/>
    <dgm:cxn modelId="{8338222A-DD05-4DF7-AB96-A72EFAF2D9E5}" type="presParOf" srcId="{0BE76885-6936-4655-B8C2-16E38D3F6D19}" destId="{772F674F-CC30-4E1E-B61A-C73395F9E7F2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0D748-D36F-4FC3-9EA2-AB9C41800084}">
      <dsp:nvSpPr>
        <dsp:cNvPr id="0" name=""/>
        <dsp:cNvSpPr/>
      </dsp:nvSpPr>
      <dsp:spPr>
        <a:xfrm>
          <a:off x="1951398" y="609166"/>
          <a:ext cx="4071216" cy="4071216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gradFill rotWithShape="0">
          <a:gsLst>
            <a:gs pos="0">
              <a:srgbClr val="AAB6CB">
                <a:hueOff val="8171630"/>
                <a:satOff val="56583"/>
                <a:lumOff val="-26470"/>
                <a:alphaOff val="0"/>
                <a:tint val="50000"/>
                <a:satMod val="300000"/>
              </a:srgbClr>
            </a:gs>
            <a:gs pos="35000">
              <a:srgbClr val="AAB6CB">
                <a:hueOff val="8171630"/>
                <a:satOff val="56583"/>
                <a:lumOff val="-26470"/>
                <a:alphaOff val="0"/>
                <a:tint val="37000"/>
                <a:satMod val="300000"/>
              </a:srgbClr>
            </a:gs>
            <a:gs pos="100000">
              <a:srgbClr val="AAB6CB">
                <a:hueOff val="8171630"/>
                <a:satOff val="56583"/>
                <a:lumOff val="-2647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DFAAECE-A866-4787-A7BB-35A670EBB0BD}">
      <dsp:nvSpPr>
        <dsp:cNvPr id="0" name=""/>
        <dsp:cNvSpPr/>
      </dsp:nvSpPr>
      <dsp:spPr>
        <a:xfrm>
          <a:off x="1951398" y="609166"/>
          <a:ext cx="4071216" cy="4071216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gradFill rotWithShape="0">
          <a:gsLst>
            <a:gs pos="0">
              <a:srgbClr val="AAB6CB">
                <a:hueOff val="5447753"/>
                <a:satOff val="37722"/>
                <a:lumOff val="-17647"/>
                <a:alphaOff val="0"/>
                <a:tint val="50000"/>
                <a:satMod val="300000"/>
              </a:srgbClr>
            </a:gs>
            <a:gs pos="35000">
              <a:srgbClr val="AAB6CB">
                <a:hueOff val="5447753"/>
                <a:satOff val="37722"/>
                <a:lumOff val="-17647"/>
                <a:alphaOff val="0"/>
                <a:tint val="37000"/>
                <a:satMod val="300000"/>
              </a:srgbClr>
            </a:gs>
            <a:gs pos="100000">
              <a:srgbClr val="AAB6CB">
                <a:hueOff val="5447753"/>
                <a:satOff val="37722"/>
                <a:lumOff val="-17647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57AC110-9CB3-425B-8E37-379813D3D3B8}">
      <dsp:nvSpPr>
        <dsp:cNvPr id="0" name=""/>
        <dsp:cNvSpPr/>
      </dsp:nvSpPr>
      <dsp:spPr>
        <a:xfrm>
          <a:off x="1951398" y="609166"/>
          <a:ext cx="4071216" cy="4071216"/>
        </a:xfrm>
        <a:prstGeom prst="blockArc">
          <a:avLst>
            <a:gd name="adj1" fmla="val 0"/>
            <a:gd name="adj2" fmla="val 5400000"/>
            <a:gd name="adj3" fmla="val 4637"/>
          </a:avLst>
        </a:prstGeom>
        <a:gradFill rotWithShape="0">
          <a:gsLst>
            <a:gs pos="0">
              <a:srgbClr val="AAB6CB">
                <a:hueOff val="2723877"/>
                <a:satOff val="18861"/>
                <a:lumOff val="-8823"/>
                <a:alphaOff val="0"/>
                <a:tint val="50000"/>
                <a:satMod val="300000"/>
              </a:srgbClr>
            </a:gs>
            <a:gs pos="35000">
              <a:srgbClr val="AAB6CB">
                <a:hueOff val="2723877"/>
                <a:satOff val="18861"/>
                <a:lumOff val="-8823"/>
                <a:alphaOff val="0"/>
                <a:tint val="37000"/>
                <a:satMod val="300000"/>
              </a:srgbClr>
            </a:gs>
            <a:gs pos="100000">
              <a:srgbClr val="AAB6CB">
                <a:hueOff val="2723877"/>
                <a:satOff val="18861"/>
                <a:lumOff val="-8823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B1C9FC8-C7A6-4947-AF6C-20D10C63061C}">
      <dsp:nvSpPr>
        <dsp:cNvPr id="0" name=""/>
        <dsp:cNvSpPr/>
      </dsp:nvSpPr>
      <dsp:spPr>
        <a:xfrm>
          <a:off x="1951398" y="648087"/>
          <a:ext cx="4071216" cy="4071216"/>
        </a:xfrm>
        <a:prstGeom prst="blockArc">
          <a:avLst>
            <a:gd name="adj1" fmla="val 16200000"/>
            <a:gd name="adj2" fmla="val 0"/>
            <a:gd name="adj3" fmla="val 4637"/>
          </a:avLst>
        </a:prstGeom>
        <a:gradFill rotWithShape="0">
          <a:gsLst>
            <a:gs pos="0">
              <a:srgbClr val="AAB6CB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AAB6CB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AAB6CB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7CB6CB4-97EE-42D7-B002-FD7EF1E6BFF3}">
      <dsp:nvSpPr>
        <dsp:cNvPr id="0" name=""/>
        <dsp:cNvSpPr/>
      </dsp:nvSpPr>
      <dsp:spPr>
        <a:xfrm>
          <a:off x="3050605" y="1708373"/>
          <a:ext cx="1872802" cy="1872802"/>
        </a:xfrm>
        <a:prstGeom prst="ellipse">
          <a:avLst/>
        </a:prstGeom>
        <a:gradFill rotWithShape="0">
          <a:gsLst>
            <a:gs pos="0">
              <a:srgbClr val="002E54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002E54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002E54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Показатели бизнес-процессов</a:t>
          </a:r>
          <a:endParaRPr lang="ru-RU" sz="1700" b="1" kern="1200" dirty="0">
            <a:solidFill>
              <a:srgbClr val="003864"/>
            </a:solidFill>
            <a:latin typeface="Arial"/>
            <a:ea typeface="+mn-ea"/>
            <a:cs typeface="+mn-cs"/>
          </a:endParaRPr>
        </a:p>
      </dsp:txBody>
      <dsp:txXfrm>
        <a:off x="3324871" y="1982639"/>
        <a:ext cx="1324270" cy="1324270"/>
      </dsp:txXfrm>
    </dsp:sp>
    <dsp:sp modelId="{1C99057A-9300-4595-83A4-DFDA5664C159}">
      <dsp:nvSpPr>
        <dsp:cNvPr id="0" name=""/>
        <dsp:cNvSpPr/>
      </dsp:nvSpPr>
      <dsp:spPr>
        <a:xfrm>
          <a:off x="3331525" y="880"/>
          <a:ext cx="1310962" cy="1310962"/>
        </a:xfrm>
        <a:prstGeom prst="ellipse">
          <a:avLst/>
        </a:prstGeom>
        <a:gradFill rotWithShape="0">
          <a:gsLst>
            <a:gs pos="0">
              <a:srgbClr val="AAB6CB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AAB6CB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AAB6CB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Показатели результативности</a:t>
          </a:r>
          <a:endParaRPr lang="ru-RU" sz="1200" b="1" kern="1200" dirty="0">
            <a:solidFill>
              <a:srgbClr val="003864"/>
            </a:solidFill>
            <a:latin typeface="Arial"/>
            <a:ea typeface="+mn-ea"/>
            <a:cs typeface="+mn-cs"/>
          </a:endParaRPr>
        </a:p>
      </dsp:txBody>
      <dsp:txXfrm>
        <a:off x="3523511" y="192866"/>
        <a:ext cx="926990" cy="926990"/>
      </dsp:txXfrm>
    </dsp:sp>
    <dsp:sp modelId="{4842222C-A550-4403-9518-DC57B4C5404F}">
      <dsp:nvSpPr>
        <dsp:cNvPr id="0" name=""/>
        <dsp:cNvSpPr/>
      </dsp:nvSpPr>
      <dsp:spPr>
        <a:xfrm>
          <a:off x="5319939" y="1989293"/>
          <a:ext cx="1310962" cy="1310962"/>
        </a:xfrm>
        <a:prstGeom prst="ellipse">
          <a:avLst/>
        </a:prstGeom>
        <a:gradFill rotWithShape="0">
          <a:gsLst>
            <a:gs pos="0">
              <a:srgbClr val="AAB6CB">
                <a:hueOff val="2723877"/>
                <a:satOff val="18861"/>
                <a:lumOff val="-8823"/>
                <a:alphaOff val="0"/>
                <a:tint val="50000"/>
                <a:satMod val="300000"/>
              </a:srgbClr>
            </a:gs>
            <a:gs pos="35000">
              <a:srgbClr val="AAB6CB">
                <a:hueOff val="2723877"/>
                <a:satOff val="18861"/>
                <a:lumOff val="-8823"/>
                <a:alphaOff val="0"/>
                <a:tint val="37000"/>
                <a:satMod val="300000"/>
              </a:srgbClr>
            </a:gs>
            <a:gs pos="100000">
              <a:srgbClr val="AAB6CB">
                <a:hueOff val="2723877"/>
                <a:satOff val="18861"/>
                <a:lumOff val="-8823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Показатели затрат</a:t>
          </a:r>
          <a:endParaRPr lang="ru-RU" sz="1200" b="1" kern="1200" dirty="0">
            <a:solidFill>
              <a:srgbClr val="003864"/>
            </a:solidFill>
            <a:latin typeface="Arial"/>
            <a:ea typeface="+mn-ea"/>
            <a:cs typeface="+mn-cs"/>
          </a:endParaRPr>
        </a:p>
      </dsp:txBody>
      <dsp:txXfrm>
        <a:off x="5511925" y="2181279"/>
        <a:ext cx="926990" cy="926990"/>
      </dsp:txXfrm>
    </dsp:sp>
    <dsp:sp modelId="{145FCD37-8B5E-493E-8A5C-D44372EEB69B}">
      <dsp:nvSpPr>
        <dsp:cNvPr id="0" name=""/>
        <dsp:cNvSpPr/>
      </dsp:nvSpPr>
      <dsp:spPr>
        <a:xfrm>
          <a:off x="3331525" y="3977707"/>
          <a:ext cx="1310962" cy="1310962"/>
        </a:xfrm>
        <a:prstGeom prst="ellipse">
          <a:avLst/>
        </a:prstGeom>
        <a:gradFill rotWithShape="0">
          <a:gsLst>
            <a:gs pos="0">
              <a:srgbClr val="AAB6CB">
                <a:hueOff val="5447753"/>
                <a:satOff val="37722"/>
                <a:lumOff val="-17647"/>
                <a:alphaOff val="0"/>
                <a:tint val="50000"/>
                <a:satMod val="300000"/>
              </a:srgbClr>
            </a:gs>
            <a:gs pos="35000">
              <a:srgbClr val="AAB6CB">
                <a:hueOff val="5447753"/>
                <a:satOff val="37722"/>
                <a:lumOff val="-17647"/>
                <a:alphaOff val="0"/>
                <a:tint val="37000"/>
                <a:satMod val="300000"/>
              </a:srgbClr>
            </a:gs>
            <a:gs pos="100000">
              <a:srgbClr val="AAB6CB">
                <a:hueOff val="5447753"/>
                <a:satOff val="37722"/>
                <a:lumOff val="-17647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Ключевые показатели (индикаторы) рисков</a:t>
          </a:r>
          <a:endParaRPr lang="ru-RU" sz="1000" b="1" kern="1200" dirty="0">
            <a:solidFill>
              <a:srgbClr val="003864"/>
            </a:solidFill>
            <a:latin typeface="Arial"/>
            <a:ea typeface="+mn-ea"/>
            <a:cs typeface="+mn-cs"/>
          </a:endParaRPr>
        </a:p>
      </dsp:txBody>
      <dsp:txXfrm>
        <a:off x="3523511" y="4169693"/>
        <a:ext cx="926990" cy="926990"/>
      </dsp:txXfrm>
    </dsp:sp>
    <dsp:sp modelId="{2779432A-AC3A-4B67-9C89-75F90A23D4BE}">
      <dsp:nvSpPr>
        <dsp:cNvPr id="0" name=""/>
        <dsp:cNvSpPr/>
      </dsp:nvSpPr>
      <dsp:spPr>
        <a:xfrm>
          <a:off x="1343111" y="1989293"/>
          <a:ext cx="1310962" cy="1310962"/>
        </a:xfrm>
        <a:prstGeom prst="ellipse">
          <a:avLst/>
        </a:prstGeom>
        <a:gradFill rotWithShape="0">
          <a:gsLst>
            <a:gs pos="0">
              <a:srgbClr val="AAB6CB">
                <a:hueOff val="8171630"/>
                <a:satOff val="56583"/>
                <a:lumOff val="-26470"/>
                <a:alphaOff val="0"/>
                <a:tint val="50000"/>
                <a:satMod val="300000"/>
              </a:srgbClr>
            </a:gs>
            <a:gs pos="35000">
              <a:srgbClr val="AAB6CB">
                <a:hueOff val="8171630"/>
                <a:satOff val="56583"/>
                <a:lumOff val="-26470"/>
                <a:alphaOff val="0"/>
                <a:tint val="37000"/>
                <a:satMod val="300000"/>
              </a:srgbClr>
            </a:gs>
            <a:gs pos="100000">
              <a:srgbClr val="AAB6CB">
                <a:hueOff val="8171630"/>
                <a:satOff val="56583"/>
                <a:lumOff val="-2647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i="0" kern="120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KPI</a:t>
          </a:r>
          <a:r>
            <a:rPr lang="ru-RU" sz="1000" b="1" i="0" kern="120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 структурных подразделе-</a:t>
          </a:r>
          <a:r>
            <a:rPr lang="ru-RU" sz="1000" b="1" i="0" kern="1200" dirty="0" err="1" smtClean="0">
              <a:solidFill>
                <a:srgbClr val="003864"/>
              </a:solidFill>
              <a:latin typeface="Arial"/>
              <a:ea typeface="+mn-ea"/>
              <a:cs typeface="+mn-cs"/>
            </a:rPr>
            <a:t>ний</a:t>
          </a:r>
          <a:r>
            <a:rPr lang="ru-RU" sz="1000" b="1" i="0" kern="1200" dirty="0" smtClean="0">
              <a:solidFill>
                <a:srgbClr val="003864"/>
              </a:solidFill>
              <a:latin typeface="Arial"/>
              <a:ea typeface="+mn-ea"/>
              <a:cs typeface="+mn-cs"/>
            </a:rPr>
            <a:t> и должностных лиц</a:t>
          </a:r>
          <a:endParaRPr lang="ru-RU" sz="1000" b="1" kern="1200" dirty="0">
            <a:solidFill>
              <a:srgbClr val="003864"/>
            </a:solidFill>
            <a:latin typeface="Arial"/>
            <a:ea typeface="+mn-ea"/>
            <a:cs typeface="+mn-cs"/>
          </a:endParaRPr>
        </a:p>
      </dsp:txBody>
      <dsp:txXfrm>
        <a:off x="1535097" y="2181279"/>
        <a:ext cx="926990" cy="9269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394CF-33E8-4B23-9577-14FD9AD828CF}">
      <dsp:nvSpPr>
        <dsp:cNvPr id="0" name=""/>
        <dsp:cNvSpPr/>
      </dsp:nvSpPr>
      <dsp:spPr>
        <a:xfrm>
          <a:off x="1880109" y="9964"/>
          <a:ext cx="4502827" cy="1273782"/>
        </a:xfrm>
        <a:prstGeom prst="roundRect">
          <a:avLst>
            <a:gd name="adj" fmla="val 10000"/>
          </a:avLst>
        </a:prstGeom>
        <a:solidFill>
          <a:srgbClr val="003864">
            <a:lumMod val="75000"/>
            <a:lumOff val="25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Управление по регламентам</a:t>
          </a:r>
          <a:endParaRPr lang="ru-RU" sz="28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1917417" y="47272"/>
        <a:ext cx="4428211" cy="1199166"/>
      </dsp:txXfrm>
    </dsp:sp>
    <dsp:sp modelId="{106D278A-0595-4E63-B268-28E46D0B60D0}">
      <dsp:nvSpPr>
        <dsp:cNvPr id="0" name=""/>
        <dsp:cNvSpPr/>
      </dsp:nvSpPr>
      <dsp:spPr>
        <a:xfrm rot="5385864">
          <a:off x="3896906" y="1312005"/>
          <a:ext cx="477088" cy="579595"/>
        </a:xfrm>
        <a:prstGeom prst="rightArrow">
          <a:avLst>
            <a:gd name="adj1" fmla="val 60000"/>
            <a:gd name="adj2" fmla="val 50000"/>
          </a:avLst>
        </a:prstGeom>
        <a:solidFill>
          <a:srgbClr val="003864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3961278" y="1363259"/>
        <a:ext cx="347757" cy="333962"/>
      </dsp:txXfrm>
    </dsp:sp>
    <dsp:sp modelId="{F1CA57AD-3A33-46F2-9242-222E0A730DD7}">
      <dsp:nvSpPr>
        <dsp:cNvPr id="0" name=""/>
        <dsp:cNvSpPr/>
      </dsp:nvSpPr>
      <dsp:spPr>
        <a:xfrm>
          <a:off x="1024442" y="1919858"/>
          <a:ext cx="6229927" cy="1287988"/>
        </a:xfrm>
        <a:prstGeom prst="roundRect">
          <a:avLst>
            <a:gd name="adj" fmla="val 10000"/>
          </a:avLst>
        </a:prstGeom>
        <a:solidFill>
          <a:srgbClr val="0095CE">
            <a:lumMod val="75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Управление по целям и показателям</a:t>
          </a:r>
          <a:endParaRPr lang="ru-RU" sz="27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1062166" y="1957582"/>
        <a:ext cx="6154479" cy="1212540"/>
      </dsp:txXfrm>
    </dsp:sp>
    <dsp:sp modelId="{D61EFF0F-F6F8-4BDB-9B79-101E23D74E34}">
      <dsp:nvSpPr>
        <dsp:cNvPr id="0" name=""/>
        <dsp:cNvSpPr/>
      </dsp:nvSpPr>
      <dsp:spPr>
        <a:xfrm rot="5400000">
          <a:off x="3897908" y="3240047"/>
          <a:ext cx="482995" cy="579595"/>
        </a:xfrm>
        <a:prstGeom prst="rightArrow">
          <a:avLst>
            <a:gd name="adj1" fmla="val 60000"/>
            <a:gd name="adj2" fmla="val 50000"/>
          </a:avLst>
        </a:prstGeom>
        <a:solidFill>
          <a:srgbClr val="003864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3965527" y="3288347"/>
        <a:ext cx="347757" cy="338097"/>
      </dsp:txXfrm>
    </dsp:sp>
    <dsp:sp modelId="{772F674F-CC30-4E1E-B61A-C73395F9E7F2}">
      <dsp:nvSpPr>
        <dsp:cNvPr id="0" name=""/>
        <dsp:cNvSpPr/>
      </dsp:nvSpPr>
      <dsp:spPr>
        <a:xfrm>
          <a:off x="263723" y="3851842"/>
          <a:ext cx="7751364" cy="1287988"/>
        </a:xfrm>
        <a:prstGeom prst="roundRect">
          <a:avLst>
            <a:gd name="adj" fmla="val 10000"/>
          </a:avLst>
        </a:prstGeom>
        <a:solidFill>
          <a:srgbClr val="003864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Управление по ценностям</a:t>
          </a:r>
          <a:endParaRPr lang="ru-RU" sz="27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01447" y="3889566"/>
        <a:ext cx="7675916" cy="1212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mailto:vector@vectorcomany.ru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mailto:ivanov@mail.ru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0155" cy="6858000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995936" y="1700809"/>
            <a:ext cx="5292725" cy="13678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cap="none" dirty="0" smtClean="0">
                <a:solidFill>
                  <a:schemeClr val="tx2"/>
                </a:solidFill>
              </a:rPr>
              <a:t>НАЗВАНИЕ </a:t>
            </a:r>
            <a:br>
              <a:rPr lang="ru-RU" sz="3200" cap="none" dirty="0" smtClean="0">
                <a:solidFill>
                  <a:schemeClr val="tx2"/>
                </a:solidFill>
              </a:rPr>
            </a:br>
            <a:r>
              <a:rPr lang="ru-RU" sz="3200" cap="none" dirty="0" smtClean="0">
                <a:solidFill>
                  <a:schemeClr val="tx2"/>
                </a:solidFill>
              </a:rPr>
              <a:t>ВАШЕЙ ПРЕЗЕНТАЦИИ</a:t>
            </a:r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3995936" y="2924945"/>
            <a:ext cx="1503363" cy="36004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5" name="Объект 3"/>
          <p:cNvSpPr>
            <a:spLocks noGrp="1"/>
          </p:cNvSpPr>
          <p:nvPr>
            <p:ph idx="4294967295"/>
          </p:nvPr>
        </p:nvSpPr>
        <p:spPr bwMode="auto">
          <a:xfrm>
            <a:off x="3995936" y="3356991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Иванов Иван Иванович</a:t>
            </a:r>
            <a:endParaRPr lang="ru-RU" sz="2500" dirty="0" smtClean="0"/>
          </a:p>
        </p:txBody>
      </p:sp>
      <p:sp>
        <p:nvSpPr>
          <p:cNvPr id="16" name="Объект 4"/>
          <p:cNvSpPr>
            <a:spLocks noGrp="1"/>
          </p:cNvSpPr>
          <p:nvPr>
            <p:ph idx="4294967295"/>
          </p:nvPr>
        </p:nvSpPr>
        <p:spPr>
          <a:xfrm>
            <a:off x="3995936" y="3717032"/>
            <a:ext cx="4824536" cy="1152128"/>
          </a:xfrm>
          <a:prstGeom prst="rect">
            <a:avLst/>
          </a:prstGeom>
        </p:spPr>
        <p:txBody>
          <a:bodyPr/>
          <a:lstStyle/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Ведущий специалист по бизнес-процессам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«Вектор»</a:t>
            </a:r>
          </a:p>
        </p:txBody>
      </p:sp>
      <p:sp>
        <p:nvSpPr>
          <p:cNvPr id="17" name="Объект 5"/>
          <p:cNvSpPr>
            <a:spLocks noGrp="1"/>
          </p:cNvSpPr>
          <p:nvPr>
            <p:ph idx="12"/>
          </p:nvPr>
        </p:nvSpPr>
        <p:spPr>
          <a:xfrm>
            <a:off x="4031754" y="4869160"/>
            <a:ext cx="3671888" cy="815529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vector@vectorcomany.ru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www.vectorcomany.com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сновн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 descr="шаблоны для презентации 3стр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79386" y="116632"/>
            <a:ext cx="8785225" cy="531068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5pPr algn="ctr">
              <a:defRPr/>
            </a:lvl5pPr>
          </a:lstStyle>
          <a:p>
            <a:pPr lvl="0"/>
            <a:r>
              <a:rPr lang="ru-RU" dirty="0" smtClean="0"/>
              <a:t>НАЗВАНИЕ СЛАЙДА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5" hasCustomPrompt="1"/>
          </p:nvPr>
        </p:nvSpPr>
        <p:spPr>
          <a:xfrm>
            <a:off x="179388" y="908050"/>
            <a:ext cx="8785225" cy="518477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шаблоны для презентации 2стр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45" y="0"/>
            <a:ext cx="9136310" cy="6858000"/>
          </a:xfrm>
          <a:prstGeom prst="rect">
            <a:avLst/>
          </a:prstGeom>
        </p:spPr>
      </p:pic>
      <p:sp>
        <p:nvSpPr>
          <p:cNvPr id="12" name="Текст 4"/>
          <p:cNvSpPr>
            <a:spLocks noGrp="1"/>
          </p:cNvSpPr>
          <p:nvPr>
            <p:ph type="body" sz="quarter" idx="10"/>
          </p:nvPr>
        </p:nvSpPr>
        <p:spPr bwMode="auto">
          <a:xfrm>
            <a:off x="4140200" y="2038350"/>
            <a:ext cx="3455988" cy="479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БЛАГОДАРНОСТИ</a:t>
            </a:r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1"/>
          </p:nvPr>
        </p:nvSpPr>
        <p:spPr bwMode="auto">
          <a:xfrm>
            <a:off x="4140200" y="2614613"/>
            <a:ext cx="5040313" cy="12001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ru-RU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Текст 6"/>
          <p:cNvSpPr>
            <a:spLocks noGrp="1"/>
          </p:cNvSpPr>
          <p:nvPr>
            <p:ph type="body" sz="quarter" idx="12"/>
          </p:nvPr>
        </p:nvSpPr>
        <p:spPr bwMode="auto">
          <a:xfrm>
            <a:off x="4140200" y="4149725"/>
            <a:ext cx="4392613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Иван Иванович Иванов</a:t>
            </a:r>
          </a:p>
        </p:txBody>
      </p:sp>
      <p:sp>
        <p:nvSpPr>
          <p:cNvPr id="15" name="Текст 7"/>
          <p:cNvSpPr>
            <a:spLocks noGrp="1"/>
          </p:cNvSpPr>
          <p:nvPr>
            <p:ph type="body" sz="quarter" idx="13"/>
          </p:nvPr>
        </p:nvSpPr>
        <p:spPr>
          <a:xfrm>
            <a:off x="4140200" y="4725988"/>
            <a:ext cx="4321175" cy="8636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ivanov@mail.ru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ivanov.com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endParaRPr 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21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008" y="410741"/>
            <a:ext cx="8204448" cy="497979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8208912" cy="4752528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A4D34A1-E1E4-4F6A-90A5-9327D756D3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33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C933A-71CE-43BF-8DC0-AB77C3CEBDA0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B9D3F-D719-4965-B950-2BCB2D61709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шаблоны для презентации 1стр 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6" y="0"/>
            <a:ext cx="913438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1F5ACB-48B2-4EDF-BFDB-01A263ABA2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908050"/>
            <a:ext cx="9144000" cy="5041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244" name="Рисунок 9" descr="MPK_Podpi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21388"/>
            <a:ext cx="19050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107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zvmail@gmail.com" TargetMode="External"/><Relationship Id="rId2" Type="http://schemas.openxmlformats.org/officeDocument/2006/relationships/hyperlink" Target="mailto:i.lozovitskiy@mef-audit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vector@vectorcomany.r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jpe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jpe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lzvmail@gmail.com" TargetMode="External"/><Relationship Id="rId2" Type="http://schemas.openxmlformats.org/officeDocument/2006/relationships/hyperlink" Target="mailto:i.lozovitskiy@mef-audit.ru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vector@vectorcomany.r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8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/>
        </p:nvSpPr>
        <p:spPr>
          <a:xfrm>
            <a:off x="4031803" y="1420366"/>
            <a:ext cx="5292725" cy="170443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800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10607E"/>
                </a:solidFill>
                <a:latin typeface="Myriad Pro Light" pitchFamily="34" charset="0"/>
              </a:defRPr>
            </a:lvl9pPr>
          </a:lstStyle>
          <a:p>
            <a:pPr eaLnBrk="1" hangingPunct="1"/>
            <a:r>
              <a:rPr lang="ru-RU" sz="2600" cap="none" dirty="0" smtClean="0">
                <a:solidFill>
                  <a:schemeClr val="tx2"/>
                </a:solidFill>
              </a:rPr>
              <a:t>Планирование и реализация проектов по совершенствованию бизнес-архитектуры организации. Жизнь после проекта </a:t>
            </a:r>
          </a:p>
        </p:txBody>
      </p:sp>
      <p:sp>
        <p:nvSpPr>
          <p:cNvPr id="15" name="Объект 2"/>
          <p:cNvSpPr>
            <a:spLocks noGrp="1"/>
          </p:cNvSpPr>
          <p:nvPr/>
        </p:nvSpPr>
        <p:spPr>
          <a:xfrm>
            <a:off x="4031803" y="3225398"/>
            <a:ext cx="1503363" cy="4792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Докладчик</a:t>
            </a:r>
          </a:p>
        </p:txBody>
      </p:sp>
      <p:sp>
        <p:nvSpPr>
          <p:cNvPr id="16" name="Объект 3"/>
          <p:cNvSpPr>
            <a:spLocks noGrp="1"/>
          </p:cNvSpPr>
          <p:nvPr/>
        </p:nvSpPr>
        <p:spPr bwMode="auto">
          <a:xfrm>
            <a:off x="4031803" y="3549574"/>
            <a:ext cx="4680520" cy="4784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500" dirty="0" smtClean="0">
                <a:solidFill>
                  <a:schemeClr val="tx2"/>
                </a:solidFill>
              </a:rPr>
              <a:t>Лозовицкий Игорь Борисович</a:t>
            </a:r>
            <a:endParaRPr lang="ru-RU" sz="2500" dirty="0" smtClean="0"/>
          </a:p>
        </p:txBody>
      </p:sp>
      <p:sp>
        <p:nvSpPr>
          <p:cNvPr id="17" name="Объект 4"/>
          <p:cNvSpPr>
            <a:spLocks noGrp="1"/>
          </p:cNvSpPr>
          <p:nvPr/>
        </p:nvSpPr>
        <p:spPr>
          <a:xfrm>
            <a:off x="4031803" y="3909615"/>
            <a:ext cx="4824536" cy="115212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Член Совета директоров, Исполнительный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директор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Аудиторско-консалтинговой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группы «МЭФ-Аудит»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Объект 5"/>
          <p:cNvSpPr>
            <a:spLocks noGrp="1"/>
          </p:cNvSpPr>
          <p:nvPr/>
        </p:nvSpPr>
        <p:spPr>
          <a:xfrm>
            <a:off x="4067621" y="4941168"/>
            <a:ext cx="3671888" cy="81552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i.lozovitskiy@mef-audit.ru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>
                <a:hlinkClick r:id="rId3"/>
              </a:rPr>
              <a:t>lzvmail@gmail.com</a:t>
            </a:r>
            <a:endParaRPr lang="ru-RU" sz="2000" dirty="0"/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www.mef-audit.ru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hlinkClick r:id="rId4"/>
            </a:endParaRPr>
          </a:p>
          <a:p>
            <a:pPr marL="0" indent="0" eaLnBrk="1" hangingPunct="1"/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altLang="ru-RU" dirty="0"/>
              <a:t>Укрупненный план-график проекта</a:t>
            </a:r>
            <a:endParaRPr lang="ru-RU" dirty="0" smtClean="0"/>
          </a:p>
        </p:txBody>
      </p:sp>
      <p:graphicFrame>
        <p:nvGraphicFramePr>
          <p:cNvPr id="25" name="Group 3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709607"/>
              </p:ext>
            </p:extLst>
          </p:nvPr>
        </p:nvGraphicFramePr>
        <p:xfrm>
          <a:off x="496192" y="476672"/>
          <a:ext cx="8281988" cy="5837243"/>
        </p:xfrm>
        <a:graphic>
          <a:graphicData uri="http://schemas.openxmlformats.org/drawingml/2006/table">
            <a:tbl>
              <a:tblPr/>
              <a:tblGrid>
                <a:gridCol w="349228"/>
                <a:gridCol w="3397040"/>
                <a:gridCol w="647960"/>
                <a:gridCol w="647960"/>
                <a:gridCol w="647960"/>
                <a:gridCol w="647960"/>
                <a:gridCol w="647960"/>
                <a:gridCol w="647960"/>
                <a:gridCol w="647960"/>
              </a:tblGrid>
              <a:tr h="10942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6" marR="35996" marT="45724" marB="45724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5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Время,  </a:t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недели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этапа работ</a:t>
                      </a:r>
                    </a:p>
                  </a:txBody>
                  <a:tcPr marL="91428" marR="91428" marT="45724" marB="45724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rgbClr val="0095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6" marR="35996" marT="45724" marB="45724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5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6" marR="35996" marT="45724" marB="45724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5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35996" marR="35996" marT="45724" marB="45724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5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35996" marR="35996" marT="45724" marB="45724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5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35996" marR="35996" marT="45724" marB="45724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5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35996" marR="35996" marT="45724" marB="45724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5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14</a:t>
                      </a:r>
                    </a:p>
                  </a:txBody>
                  <a:tcPr marL="35996" marR="35996" marT="45724" marB="45724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5CE"/>
                    </a:solidFill>
                  </a:tcPr>
                </a:tc>
              </a:tr>
              <a:tr h="467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 № 1-2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Подготовка проекта. Обследования системы управления Компании</a:t>
                      </a:r>
                    </a:p>
                  </a:txBody>
                  <a:tcPr marL="89989" marR="89989" marT="46805" marB="46805" anchor="ctr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7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 № 3. Разработка методологии описания бизнес-процессов</a:t>
                      </a:r>
                    </a:p>
                  </a:txBody>
                  <a:tcPr marL="89989" marR="89989" marT="46805" marB="46805" anchor="ctr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508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 № 4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Разработка модели бизнес-процессов верхнего уровня и матрицы распределения ответственности Компании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89989" marR="89989" marT="46805" marB="46805" anchor="ctr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7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 № 5. Обучение сотрудников Компании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marL="89989" marR="89989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7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 № 6. Формирование электронного реестра документации Компании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7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 № 7. Моделирование организационной структуры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7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 № 8. Моделирование бизнес-процессов организации в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Business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Studio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67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 № 9. Регламентация деятельности Компании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508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 № 10. Разработка HTML-справочника регламентации деятельности Компании и передача системы в опытную эксплуатацию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365768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Презентация результатов проекта</a:t>
                      </a:r>
                    </a:p>
                  </a:txBody>
                  <a:tcPr marL="35996" marR="35996" marT="46805" marB="46805" anchor="ctr" horzOverflow="overflow">
                    <a:lnL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  <a:defRPr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998" marR="35998" marT="46809" marB="468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20000"/>
                        </a:spcAft>
                        <a:buClr>
                          <a:schemeClr val="tx2"/>
                        </a:buClr>
                        <a:buSzPct val="80000"/>
                        <a:buFont typeface="Japanese Gothic" pitchFamily="2" charset="-128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8" marR="91428" marT="45724" marB="45724" horzOverflow="overflow">
                    <a:lnL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8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26" name="AutoShape 142"/>
          <p:cNvSpPr>
            <a:spLocks noChangeArrowheads="1"/>
          </p:cNvSpPr>
          <p:nvPr/>
        </p:nvSpPr>
        <p:spPr bwMode="auto">
          <a:xfrm>
            <a:off x="4291905" y="1600622"/>
            <a:ext cx="365125" cy="419100"/>
          </a:xfrm>
          <a:prstGeom prst="homePlate">
            <a:avLst>
              <a:gd name="adj" fmla="val 28713"/>
            </a:avLst>
          </a:prstGeom>
          <a:solidFill>
            <a:srgbClr val="0071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864"/>
              </a:solidFill>
              <a:latin typeface="Arial"/>
            </a:endParaRPr>
          </a:p>
        </p:txBody>
      </p:sp>
      <p:sp>
        <p:nvSpPr>
          <p:cNvPr id="27" name="Rectangle 140"/>
          <p:cNvSpPr>
            <a:spLocks noChangeArrowheads="1"/>
          </p:cNvSpPr>
          <p:nvPr/>
        </p:nvSpPr>
        <p:spPr bwMode="auto">
          <a:xfrm>
            <a:off x="4587180" y="6005935"/>
            <a:ext cx="3595687" cy="258762"/>
          </a:xfrm>
          <a:prstGeom prst="rect">
            <a:avLst/>
          </a:prstGeom>
          <a:solidFill>
            <a:srgbClr val="FFFF99"/>
          </a:solidFill>
          <a:ln w="952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</a:rPr>
              <a:t>Общая длительность проекта – 14 недель</a:t>
            </a:r>
            <a:endParaRPr kumimoji="0" lang="en-US" altLang="ru-RU" sz="1200" b="1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8" name="AutoShape 147"/>
          <p:cNvSpPr>
            <a:spLocks noChangeArrowheads="1"/>
          </p:cNvSpPr>
          <p:nvPr/>
        </p:nvSpPr>
        <p:spPr bwMode="auto">
          <a:xfrm>
            <a:off x="4864992" y="1227560"/>
            <a:ext cx="3111500" cy="476250"/>
          </a:xfrm>
          <a:prstGeom prst="wedgeRectCallout">
            <a:avLst>
              <a:gd name="adj1" fmla="val -59435"/>
              <a:gd name="adj2" fmla="val 44671"/>
            </a:avLst>
          </a:prstGeom>
          <a:solidFill>
            <a:srgbClr val="FFFFFF"/>
          </a:solidFill>
          <a:ln w="9525" algn="ctr">
            <a:solidFill>
              <a:srgbClr val="003864"/>
            </a:solidFill>
            <a:miter lim="800000"/>
            <a:headEnd/>
            <a:tailEnd/>
          </a:ln>
        </p:spPr>
        <p:txBody>
          <a:bodyPr lIns="54000" rIns="54000" anchor="ctr"/>
          <a:lstStyle>
            <a:lvl1pPr marL="90488" indent="-90488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Формирование  рабочей группы со стороны Заказчика</a:t>
            </a:r>
            <a:endParaRPr kumimoji="0" lang="ru-RU" altLang="ru-RU" sz="8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Подготовка и проведение презентации Проекта</a:t>
            </a: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Сбор и анализ регламентирующей документации </a:t>
            </a:r>
            <a:endParaRPr kumimoji="0" lang="ru-RU" altLang="ru-RU" sz="8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0" name="AutoShape 142"/>
          <p:cNvSpPr>
            <a:spLocks noChangeArrowheads="1"/>
          </p:cNvSpPr>
          <p:nvPr/>
        </p:nvSpPr>
        <p:spPr bwMode="auto">
          <a:xfrm>
            <a:off x="4557017" y="2057822"/>
            <a:ext cx="735013" cy="419100"/>
          </a:xfrm>
          <a:prstGeom prst="homePlate">
            <a:avLst>
              <a:gd name="adj" fmla="val 28713"/>
            </a:avLst>
          </a:prstGeom>
          <a:solidFill>
            <a:srgbClr val="0071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864"/>
              </a:solidFill>
              <a:latin typeface="Arial"/>
            </a:endParaRPr>
          </a:p>
        </p:txBody>
      </p:sp>
      <p:sp>
        <p:nvSpPr>
          <p:cNvPr id="31" name="AutoShape 142"/>
          <p:cNvSpPr>
            <a:spLocks noChangeArrowheads="1"/>
          </p:cNvSpPr>
          <p:nvPr/>
        </p:nvSpPr>
        <p:spPr bwMode="auto">
          <a:xfrm>
            <a:off x="5190430" y="2546772"/>
            <a:ext cx="979487" cy="466725"/>
          </a:xfrm>
          <a:prstGeom prst="homePlate">
            <a:avLst>
              <a:gd name="adj" fmla="val 28713"/>
            </a:avLst>
          </a:prstGeom>
          <a:solidFill>
            <a:srgbClr val="0071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864"/>
              </a:solidFill>
              <a:latin typeface="Arial"/>
            </a:endParaRPr>
          </a:p>
        </p:txBody>
      </p:sp>
      <p:sp>
        <p:nvSpPr>
          <p:cNvPr id="32" name="AutoShape 142"/>
          <p:cNvSpPr>
            <a:spLocks noChangeArrowheads="1"/>
          </p:cNvSpPr>
          <p:nvPr/>
        </p:nvSpPr>
        <p:spPr bwMode="auto">
          <a:xfrm>
            <a:off x="4291905" y="3078585"/>
            <a:ext cx="2498725" cy="419100"/>
          </a:xfrm>
          <a:prstGeom prst="homePlate">
            <a:avLst>
              <a:gd name="adj" fmla="val 28713"/>
            </a:avLst>
          </a:prstGeom>
          <a:solidFill>
            <a:srgbClr val="0071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864"/>
              </a:solidFill>
              <a:latin typeface="Arial"/>
            </a:endParaRPr>
          </a:p>
        </p:txBody>
      </p:sp>
      <p:sp>
        <p:nvSpPr>
          <p:cNvPr id="33" name="AutoShape 142"/>
          <p:cNvSpPr>
            <a:spLocks noChangeArrowheads="1"/>
          </p:cNvSpPr>
          <p:nvPr/>
        </p:nvSpPr>
        <p:spPr bwMode="auto">
          <a:xfrm>
            <a:off x="4557017" y="3543722"/>
            <a:ext cx="2233613" cy="419100"/>
          </a:xfrm>
          <a:prstGeom prst="homePlate">
            <a:avLst>
              <a:gd name="adj" fmla="val 28713"/>
            </a:avLst>
          </a:prstGeom>
          <a:solidFill>
            <a:srgbClr val="0071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864"/>
              </a:solidFill>
              <a:latin typeface="Arial"/>
            </a:endParaRPr>
          </a:p>
        </p:txBody>
      </p:sp>
      <p:sp>
        <p:nvSpPr>
          <p:cNvPr id="34" name="AutoShape 142"/>
          <p:cNvSpPr>
            <a:spLocks noChangeArrowheads="1"/>
          </p:cNvSpPr>
          <p:nvPr/>
        </p:nvSpPr>
        <p:spPr bwMode="auto">
          <a:xfrm>
            <a:off x="4557017" y="4021560"/>
            <a:ext cx="2324100" cy="420687"/>
          </a:xfrm>
          <a:prstGeom prst="homePlate">
            <a:avLst>
              <a:gd name="adj" fmla="val 28713"/>
            </a:avLst>
          </a:prstGeom>
          <a:solidFill>
            <a:srgbClr val="0071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864"/>
              </a:solidFill>
              <a:latin typeface="Arial"/>
            </a:endParaRPr>
          </a:p>
        </p:txBody>
      </p:sp>
      <p:sp>
        <p:nvSpPr>
          <p:cNvPr id="35" name="AutoShape 142"/>
          <p:cNvSpPr>
            <a:spLocks noChangeArrowheads="1"/>
          </p:cNvSpPr>
          <p:nvPr/>
        </p:nvSpPr>
        <p:spPr bwMode="auto">
          <a:xfrm>
            <a:off x="6108005" y="4488285"/>
            <a:ext cx="1717675" cy="419100"/>
          </a:xfrm>
          <a:prstGeom prst="homePlate">
            <a:avLst>
              <a:gd name="adj" fmla="val 28713"/>
            </a:avLst>
          </a:prstGeom>
          <a:solidFill>
            <a:srgbClr val="0071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864"/>
              </a:solidFill>
              <a:latin typeface="Arial"/>
            </a:endParaRPr>
          </a:p>
        </p:txBody>
      </p:sp>
      <p:sp>
        <p:nvSpPr>
          <p:cNvPr id="36" name="AutoShape 142"/>
          <p:cNvSpPr>
            <a:spLocks noChangeArrowheads="1"/>
          </p:cNvSpPr>
          <p:nvPr/>
        </p:nvSpPr>
        <p:spPr bwMode="auto">
          <a:xfrm>
            <a:off x="6887467" y="4945485"/>
            <a:ext cx="1295400" cy="420687"/>
          </a:xfrm>
          <a:prstGeom prst="homePlate">
            <a:avLst>
              <a:gd name="adj" fmla="val 28713"/>
            </a:avLst>
          </a:prstGeom>
          <a:solidFill>
            <a:srgbClr val="0071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864"/>
              </a:solidFill>
              <a:latin typeface="Arial"/>
            </a:endParaRPr>
          </a:p>
        </p:txBody>
      </p:sp>
      <p:sp>
        <p:nvSpPr>
          <p:cNvPr id="37" name="AutoShape 142"/>
          <p:cNvSpPr>
            <a:spLocks noChangeArrowheads="1"/>
          </p:cNvSpPr>
          <p:nvPr/>
        </p:nvSpPr>
        <p:spPr bwMode="auto">
          <a:xfrm>
            <a:off x="7693917" y="5434435"/>
            <a:ext cx="1074738" cy="458787"/>
          </a:xfrm>
          <a:prstGeom prst="homePlate">
            <a:avLst>
              <a:gd name="adj" fmla="val 28713"/>
            </a:avLst>
          </a:prstGeom>
          <a:solidFill>
            <a:srgbClr val="0071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003864"/>
              </a:solidFill>
              <a:latin typeface="Arial"/>
            </a:endParaRPr>
          </a:p>
        </p:txBody>
      </p:sp>
      <p:sp>
        <p:nvSpPr>
          <p:cNvPr id="38" name="AutoShape 147"/>
          <p:cNvSpPr>
            <a:spLocks noChangeArrowheads="1"/>
          </p:cNvSpPr>
          <p:nvPr/>
        </p:nvSpPr>
        <p:spPr bwMode="auto">
          <a:xfrm>
            <a:off x="5406330" y="1753022"/>
            <a:ext cx="2570162" cy="569913"/>
          </a:xfrm>
          <a:prstGeom prst="wedgeRectCallout">
            <a:avLst>
              <a:gd name="adj1" fmla="val -60954"/>
              <a:gd name="adj2" fmla="val 15653"/>
            </a:avLst>
          </a:prstGeom>
          <a:solidFill>
            <a:srgbClr val="FFFFFF"/>
          </a:solidFill>
          <a:ln w="9525" algn="ctr">
            <a:solidFill>
              <a:srgbClr val="003864"/>
            </a:solidFill>
            <a:miter lim="800000"/>
            <a:headEnd/>
            <a:tailEnd/>
          </a:ln>
        </p:spPr>
        <p:txBody>
          <a:bodyPr lIns="54000" rIns="54000" anchor="ctr"/>
          <a:lstStyle>
            <a:lvl1pPr marL="90488" indent="-90488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Введение классификации бизнес-процессов</a:t>
            </a:r>
            <a:endParaRPr kumimoji="0" lang="ru-RU" altLang="ru-RU" sz="8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Определение общих принципов моделирования</a:t>
            </a: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Описание </a:t>
            </a: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порядка моделирования бизнес-процессов  (процедур)</a:t>
            </a:r>
            <a:endParaRPr kumimoji="0" lang="ru-RU" altLang="ru-RU" sz="8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9" name="AutoShape 147"/>
          <p:cNvSpPr>
            <a:spLocks noChangeArrowheads="1"/>
          </p:cNvSpPr>
          <p:nvPr/>
        </p:nvSpPr>
        <p:spPr bwMode="auto">
          <a:xfrm>
            <a:off x="6276280" y="2368972"/>
            <a:ext cx="2011362" cy="569913"/>
          </a:xfrm>
          <a:prstGeom prst="wedgeRectCallout">
            <a:avLst>
              <a:gd name="adj1" fmla="val -60398"/>
              <a:gd name="adj2" fmla="val -6727"/>
            </a:avLst>
          </a:prstGeom>
          <a:solidFill>
            <a:srgbClr val="FFFFFF"/>
          </a:solidFill>
          <a:ln w="9525" algn="ctr">
            <a:solidFill>
              <a:srgbClr val="003864"/>
            </a:solidFill>
            <a:miter lim="800000"/>
            <a:headEnd/>
            <a:tailEnd/>
          </a:ln>
        </p:spPr>
        <p:txBody>
          <a:bodyPr lIns="54000" rIns="54000" anchor="ctr"/>
          <a:lstStyle>
            <a:lvl1pPr marL="90488" indent="-90488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Разработка модели бизнес-процессов верхнего уровня</a:t>
            </a: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Разработка матрицы распределения ответственности </a:t>
            </a:r>
          </a:p>
        </p:txBody>
      </p:sp>
      <p:sp>
        <p:nvSpPr>
          <p:cNvPr id="40" name="AutoShape 147"/>
          <p:cNvSpPr>
            <a:spLocks noChangeArrowheads="1"/>
          </p:cNvSpPr>
          <p:nvPr/>
        </p:nvSpPr>
        <p:spPr bwMode="auto">
          <a:xfrm>
            <a:off x="6881117" y="2964285"/>
            <a:ext cx="2011363" cy="627062"/>
          </a:xfrm>
          <a:prstGeom prst="wedgeRectCallout">
            <a:avLst>
              <a:gd name="adj1" fmla="val -60019"/>
              <a:gd name="adj2" fmla="val -12074"/>
            </a:avLst>
          </a:prstGeom>
          <a:solidFill>
            <a:srgbClr val="FFFFFF"/>
          </a:solidFill>
          <a:ln w="9525" algn="ctr">
            <a:solidFill>
              <a:srgbClr val="003864"/>
            </a:solidFill>
            <a:miter lim="800000"/>
            <a:headEnd/>
            <a:tailEnd/>
          </a:ln>
        </p:spPr>
        <p:txBody>
          <a:bodyPr lIns="54000" rIns="54000" anchor="ctr"/>
          <a:lstStyle>
            <a:lvl1pPr marL="90488" indent="-90488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Обучение сотрудников основам процессного подхода и моделирования бизнес-процессов</a:t>
            </a:r>
            <a:endParaRPr kumimoji="0" lang="ru-RU" altLang="ru-RU" sz="8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Обучение сотрудников работы в B</a:t>
            </a:r>
            <a:r>
              <a:rPr kumimoji="0" lang="en-US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usiness Studio</a:t>
            </a:r>
            <a:endParaRPr kumimoji="0" lang="ru-RU" altLang="ru-RU" sz="8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1" name="AutoShape 147"/>
          <p:cNvSpPr>
            <a:spLocks noChangeArrowheads="1"/>
          </p:cNvSpPr>
          <p:nvPr/>
        </p:nvSpPr>
        <p:spPr bwMode="auto">
          <a:xfrm>
            <a:off x="6881117" y="3616747"/>
            <a:ext cx="2011363" cy="825500"/>
          </a:xfrm>
          <a:prstGeom prst="wedgeRectCallout">
            <a:avLst>
              <a:gd name="adj1" fmla="val -59259"/>
              <a:gd name="adj2" fmla="val -20634"/>
            </a:avLst>
          </a:prstGeom>
          <a:solidFill>
            <a:srgbClr val="FFFFFF"/>
          </a:solidFill>
          <a:ln w="9525" algn="ctr">
            <a:solidFill>
              <a:srgbClr val="003864"/>
            </a:solidFill>
            <a:miter lim="800000"/>
            <a:headEnd/>
            <a:tailEnd/>
          </a:ln>
        </p:spPr>
        <p:txBody>
          <a:bodyPr lIns="54000" rIns="54000" anchor="ctr"/>
          <a:lstStyle>
            <a:lvl1pPr marL="90488" indent="-90488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Создание классификатора документов</a:t>
            </a: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Привязка документов к файловой системе Business Studio</a:t>
            </a: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Формирование описания электронного документооборота</a:t>
            </a:r>
          </a:p>
        </p:txBody>
      </p:sp>
      <p:sp>
        <p:nvSpPr>
          <p:cNvPr id="42" name="AutoShape 147"/>
          <p:cNvSpPr>
            <a:spLocks noChangeArrowheads="1"/>
          </p:cNvSpPr>
          <p:nvPr/>
        </p:nvSpPr>
        <p:spPr bwMode="auto">
          <a:xfrm>
            <a:off x="4291905" y="4593060"/>
            <a:ext cx="1878012" cy="628650"/>
          </a:xfrm>
          <a:prstGeom prst="wedgeRectCallout">
            <a:avLst>
              <a:gd name="adj1" fmla="val 60287"/>
              <a:gd name="adj2" fmla="val -42384"/>
            </a:avLst>
          </a:prstGeom>
          <a:solidFill>
            <a:srgbClr val="FFFFFF">
              <a:alpha val="79999"/>
            </a:srgbClr>
          </a:solidFill>
          <a:ln w="9525" algn="ctr">
            <a:solidFill>
              <a:srgbClr val="003864"/>
            </a:solidFill>
            <a:miter lim="800000"/>
            <a:headEnd/>
            <a:tailEnd/>
          </a:ln>
        </p:spPr>
        <p:txBody>
          <a:bodyPr lIns="54000" rIns="54000" anchor="ctr"/>
          <a:lstStyle>
            <a:lvl1pPr marL="90488" indent="-90488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Выбор «пилотного» процесса для описания и детализации</a:t>
            </a: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Детализация бизнес-процессов на 1-2 уровня в различных нотациях</a:t>
            </a:r>
          </a:p>
        </p:txBody>
      </p:sp>
      <p:sp>
        <p:nvSpPr>
          <p:cNvPr id="43" name="AutoShape 147"/>
          <p:cNvSpPr>
            <a:spLocks noChangeArrowheads="1"/>
          </p:cNvSpPr>
          <p:nvPr/>
        </p:nvSpPr>
        <p:spPr bwMode="auto">
          <a:xfrm>
            <a:off x="4291905" y="3364335"/>
            <a:ext cx="1752600" cy="868362"/>
          </a:xfrm>
          <a:prstGeom prst="wedgeRectCallout">
            <a:avLst>
              <a:gd name="adj1" fmla="val 61208"/>
              <a:gd name="adj2" fmla="val 41667"/>
            </a:avLst>
          </a:prstGeom>
          <a:solidFill>
            <a:srgbClr val="FFFFFF">
              <a:alpha val="79999"/>
            </a:srgbClr>
          </a:solidFill>
          <a:ln w="9525" algn="ctr">
            <a:solidFill>
              <a:srgbClr val="003864"/>
            </a:solidFill>
            <a:miter lim="800000"/>
            <a:headEnd/>
            <a:tailEnd/>
          </a:ln>
        </p:spPr>
        <p:txBody>
          <a:bodyPr lIns="54000" rIns="54000" anchor="ctr"/>
          <a:lstStyle>
            <a:lvl1pPr marL="90488" indent="-90488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Моделирование подразделений и должностей</a:t>
            </a: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Моделирование внешних субъектов</a:t>
            </a:r>
          </a:p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Формирование электронного справочника физических лиц</a:t>
            </a:r>
          </a:p>
        </p:txBody>
      </p:sp>
      <p:sp>
        <p:nvSpPr>
          <p:cNvPr id="44" name="AutoShape 147"/>
          <p:cNvSpPr>
            <a:spLocks noChangeArrowheads="1"/>
          </p:cNvSpPr>
          <p:nvPr/>
        </p:nvSpPr>
        <p:spPr bwMode="auto">
          <a:xfrm>
            <a:off x="5128517" y="5620172"/>
            <a:ext cx="2297113" cy="322263"/>
          </a:xfrm>
          <a:prstGeom prst="wedgeRectCallout">
            <a:avLst>
              <a:gd name="adj1" fmla="val 70681"/>
              <a:gd name="adj2" fmla="val -67153"/>
            </a:avLst>
          </a:prstGeom>
          <a:solidFill>
            <a:srgbClr val="FFFFFF"/>
          </a:solidFill>
          <a:ln w="9525" algn="ctr">
            <a:solidFill>
              <a:srgbClr val="003864"/>
            </a:solidFill>
            <a:miter lim="800000"/>
            <a:headEnd/>
            <a:tailEnd/>
          </a:ln>
        </p:spPr>
        <p:txBody>
          <a:bodyPr lIns="54000" rIns="54000" anchor="ctr"/>
          <a:lstStyle>
            <a:lvl1pPr marL="90488" indent="-90488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Разработка Политики применения корпоративного портала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668642" y="1600622"/>
            <a:ext cx="212725" cy="4713288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E6E6EB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9" name="AutoShape 147"/>
          <p:cNvSpPr>
            <a:spLocks noChangeArrowheads="1"/>
          </p:cNvSpPr>
          <p:nvPr/>
        </p:nvSpPr>
        <p:spPr bwMode="auto">
          <a:xfrm>
            <a:off x="4291904" y="5299497"/>
            <a:ext cx="2812951" cy="320675"/>
          </a:xfrm>
          <a:prstGeom prst="wedgeRectCallout">
            <a:avLst>
              <a:gd name="adj1" fmla="val 70681"/>
              <a:gd name="adj2" fmla="val -67153"/>
            </a:avLst>
          </a:prstGeom>
          <a:solidFill>
            <a:srgbClr val="FFFFFF"/>
          </a:solidFill>
          <a:ln w="9525" algn="ctr">
            <a:solidFill>
              <a:srgbClr val="003864"/>
            </a:solidFill>
            <a:miter lim="800000"/>
            <a:headEnd/>
            <a:tailEnd/>
          </a:ln>
        </p:spPr>
        <p:txBody>
          <a:bodyPr lIns="54000" rIns="54000" anchor="ctr"/>
          <a:lstStyle>
            <a:lvl1pPr marL="90488" indent="-90488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488" marR="0" lvl="0" indent="-90488" defTabSz="91440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Tx/>
              <a:buFont typeface="Arial" pitchFamily="34" charset="0"/>
              <a:buChar char="●"/>
              <a:tabLst/>
              <a:defRPr/>
            </a:pPr>
            <a:r>
              <a:rPr kumimoji="0" lang="ru-RU" alt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Разработка шаблонов и электронных регламентов,</a:t>
            </a:r>
            <a:r>
              <a:rPr kumimoji="0" lang="ru-RU" altLang="ru-RU" sz="800" b="0" i="0" u="none" strike="noStrike" kern="0" cap="none" spc="0" normalizeH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 ДИ, Положений о подразделениях</a:t>
            </a:r>
            <a:endParaRPr kumimoji="0" lang="ru-RU" altLang="ru-RU" sz="800" b="0" i="0" u="none" strike="noStrike" kern="0" cap="none" spc="0" normalizeH="0" baseline="0" noProof="0" dirty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Модель процессов верхнего </a:t>
            </a:r>
            <a:r>
              <a:rPr lang="ru-RU" dirty="0" smtClean="0"/>
              <a:t>уровня</a:t>
            </a:r>
            <a:endParaRPr lang="ru-RU" dirty="0"/>
          </a:p>
        </p:txBody>
      </p:sp>
      <p:sp>
        <p:nvSpPr>
          <p:cNvPr id="25" name="Номер слайда 1"/>
          <p:cNvSpPr txBox="1">
            <a:spLocks/>
          </p:cNvSpPr>
          <p:nvPr/>
        </p:nvSpPr>
        <p:spPr bwMode="auto">
          <a:xfrm>
            <a:off x="6869113" y="6258198"/>
            <a:ext cx="21336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Pct val="120000"/>
              <a:buFont typeface="Arial" pitchFamily="34" charset="0"/>
              <a:buChar char="◦"/>
              <a:defRPr sz="2000" kern="1200">
                <a:solidFill>
                  <a:srgbClr val="003864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Pct val="120000"/>
              <a:buFont typeface="Arial" pitchFamily="34" charset="0"/>
              <a:buChar char="▪"/>
              <a:defRPr kern="1200">
                <a:solidFill>
                  <a:srgbClr val="003864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02DF5B-D144-498B-B994-FD5999312895}" type="slidenum">
              <a:rPr kumimoji="0" lang="ru-RU" alt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6B7995"/>
                </a:solidFill>
                <a:effectLst/>
                <a:uLnTx/>
                <a:uFillTx/>
                <a:latin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6B7995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6" name="AutoShape 6"/>
          <p:cNvSpPr>
            <a:spLocks noChangeArrowheads="1"/>
          </p:cNvSpPr>
          <p:nvPr/>
        </p:nvSpPr>
        <p:spPr bwMode="auto">
          <a:xfrm>
            <a:off x="512763" y="2024335"/>
            <a:ext cx="8140700" cy="3094038"/>
          </a:xfrm>
          <a:prstGeom prst="chevron">
            <a:avLst>
              <a:gd name="adj" fmla="val 17918"/>
            </a:avLst>
          </a:prstGeom>
          <a:solidFill>
            <a:srgbClr val="D7D7D7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vert="eaVert" wrap="none" anchor="b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 rot="10800000">
            <a:off x="2974975" y="2024335"/>
            <a:ext cx="3430588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b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Сфера основной</a:t>
            </a:r>
            <a:r>
              <a:rPr kumimoji="0" lang="en-US" alt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ru-RU" alt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деятельности</a:t>
            </a:r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auto">
          <a:xfrm>
            <a:off x="41275" y="2037035"/>
            <a:ext cx="431800" cy="3094038"/>
          </a:xfrm>
          <a:prstGeom prst="rect">
            <a:avLst/>
          </a:prstGeom>
          <a:solidFill>
            <a:srgbClr val="D7D7D7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rot="10800000" vert="eaVert" wrap="none" anchor="b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Клиент</a:t>
            </a:r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8653463" y="2030685"/>
            <a:ext cx="431800" cy="3124200"/>
          </a:xfrm>
          <a:prstGeom prst="rect">
            <a:avLst/>
          </a:prstGeom>
          <a:solidFill>
            <a:srgbClr val="D7D7D7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rot="10800000" vert="eaVert" wrap="none" anchor="b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Клиент</a:t>
            </a:r>
          </a:p>
        </p:txBody>
      </p:sp>
      <p:sp>
        <p:nvSpPr>
          <p:cNvPr id="30" name="AutoShape 9"/>
          <p:cNvSpPr>
            <a:spLocks noChangeArrowheads="1"/>
          </p:cNvSpPr>
          <p:nvPr/>
        </p:nvSpPr>
        <p:spPr bwMode="auto">
          <a:xfrm rot="16200000">
            <a:off x="3775584" y="1463438"/>
            <a:ext cx="1546795" cy="9009063"/>
          </a:xfrm>
          <a:prstGeom prst="homePlate">
            <a:avLst>
              <a:gd name="adj" fmla="val 29074"/>
            </a:avLst>
          </a:prstGeom>
          <a:solidFill>
            <a:srgbClr val="D7D7D7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rot="10800000" wrap="none" anchor="b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 rot="10800000">
            <a:off x="2292350" y="5164410"/>
            <a:ext cx="476408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b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Сфера поддерживающей деятельности</a:t>
            </a:r>
          </a:p>
        </p:txBody>
      </p:sp>
      <p:sp>
        <p:nvSpPr>
          <p:cNvPr id="32" name="AutoShape 31"/>
          <p:cNvSpPr>
            <a:spLocks noChangeArrowheads="1"/>
          </p:cNvSpPr>
          <p:nvPr/>
        </p:nvSpPr>
        <p:spPr bwMode="auto">
          <a:xfrm rot="16200000">
            <a:off x="6173788" y="4580210"/>
            <a:ext cx="514350" cy="3609975"/>
          </a:xfrm>
          <a:prstGeom prst="homePlate">
            <a:avLst>
              <a:gd name="adj" fmla="val 25000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eaVert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3.4 Административно-хозяйственное и документационное обеспечение</a:t>
            </a:r>
          </a:p>
        </p:txBody>
      </p:sp>
      <p:sp>
        <p:nvSpPr>
          <p:cNvPr id="33" name="AutoShape 3"/>
          <p:cNvSpPr>
            <a:spLocks noChangeArrowheads="1"/>
          </p:cNvSpPr>
          <p:nvPr/>
        </p:nvSpPr>
        <p:spPr bwMode="auto">
          <a:xfrm rot="5400000">
            <a:off x="4035425" y="-3258865"/>
            <a:ext cx="1039813" cy="9059863"/>
          </a:xfrm>
          <a:prstGeom prst="homePlate">
            <a:avLst>
              <a:gd name="adj" fmla="val 31421"/>
            </a:avLst>
          </a:prstGeom>
          <a:solidFill>
            <a:srgbClr val="D7D7D7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b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4" name="AutoShape 77"/>
          <p:cNvSpPr>
            <a:spLocks noChangeArrowheads="1"/>
          </p:cNvSpPr>
          <p:nvPr/>
        </p:nvSpPr>
        <p:spPr bwMode="auto">
          <a:xfrm rot="5400000">
            <a:off x="1205706" y="-333896"/>
            <a:ext cx="642938" cy="2895600"/>
          </a:xfrm>
          <a:prstGeom prst="homePlate">
            <a:avLst>
              <a:gd name="adj" fmla="val 31792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10800000" vert="eaVert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1.1 Корпоративное, стратегическое и оперативное управление</a:t>
            </a:r>
          </a:p>
        </p:txBody>
      </p:sp>
      <p:sp>
        <p:nvSpPr>
          <p:cNvPr id="35" name="AutoShape 77"/>
          <p:cNvSpPr>
            <a:spLocks noChangeArrowheads="1"/>
          </p:cNvSpPr>
          <p:nvPr/>
        </p:nvSpPr>
        <p:spPr bwMode="auto">
          <a:xfrm rot="5400000">
            <a:off x="4139406" y="-283096"/>
            <a:ext cx="642938" cy="2794000"/>
          </a:xfrm>
          <a:prstGeom prst="homePlate">
            <a:avLst>
              <a:gd name="adj" fmla="val 34440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10800000" vert="eaVert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1.2 Управление экономикой и финансами</a:t>
            </a:r>
          </a:p>
        </p:txBody>
      </p:sp>
      <p:sp>
        <p:nvSpPr>
          <p:cNvPr id="36" name="AutoShape 31"/>
          <p:cNvSpPr>
            <a:spLocks noChangeArrowheads="1"/>
          </p:cNvSpPr>
          <p:nvPr/>
        </p:nvSpPr>
        <p:spPr bwMode="auto">
          <a:xfrm rot="16200000">
            <a:off x="6173788" y="4015060"/>
            <a:ext cx="514350" cy="3609975"/>
          </a:xfrm>
          <a:prstGeom prst="homePlate">
            <a:avLst>
              <a:gd name="adj" fmla="val 25000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eaVert" anchor="ctr"/>
          <a:lstStyle/>
          <a:p>
            <a:pPr marL="0" marR="0" lvl="0" indent="0" algn="ctr" defTabSz="914400" eaLnBrk="1" fontAlgn="base" latinLnBrk="0" hangingPunct="1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3.2 Юридическое и нормативно-правовое обеспечение</a:t>
            </a:r>
          </a:p>
        </p:txBody>
      </p:sp>
      <p:sp>
        <p:nvSpPr>
          <p:cNvPr id="37" name="AutoShape 40"/>
          <p:cNvSpPr>
            <a:spLocks noChangeArrowheads="1"/>
          </p:cNvSpPr>
          <p:nvPr/>
        </p:nvSpPr>
        <p:spPr bwMode="auto">
          <a:xfrm rot="16200000">
            <a:off x="2446338" y="4580210"/>
            <a:ext cx="514350" cy="3609975"/>
          </a:xfrm>
          <a:prstGeom prst="homePlate">
            <a:avLst>
              <a:gd name="adj" fmla="val 25000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eaVert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3.3 Бухгалтерский и налоговый учет</a:t>
            </a:r>
          </a:p>
        </p:txBody>
      </p:sp>
      <p:sp>
        <p:nvSpPr>
          <p:cNvPr id="38" name="AutoShape 40"/>
          <p:cNvSpPr>
            <a:spLocks noChangeArrowheads="1"/>
          </p:cNvSpPr>
          <p:nvPr/>
        </p:nvSpPr>
        <p:spPr bwMode="auto">
          <a:xfrm rot="16200000">
            <a:off x="2446338" y="4015060"/>
            <a:ext cx="514350" cy="3609975"/>
          </a:xfrm>
          <a:prstGeom prst="homePlate">
            <a:avLst>
              <a:gd name="adj" fmla="val 25000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eaVert" anchor="ctr"/>
          <a:lstStyle/>
          <a:p>
            <a:pPr marL="0" marR="0" lvl="0" indent="0" algn="ctr" defTabSz="914400" eaLnBrk="1" fontAlgn="base" latinLnBrk="0" hangingPunct="1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3.1 Управление персоналом</a:t>
            </a: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 rot="10800000">
            <a:off x="2708275" y="1378223"/>
            <a:ext cx="365760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b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Сфера управления</a:t>
            </a:r>
          </a:p>
        </p:txBody>
      </p:sp>
      <p:sp>
        <p:nvSpPr>
          <p:cNvPr id="40" name="AutoShape 42"/>
          <p:cNvSpPr>
            <a:spLocks noChangeArrowheads="1"/>
          </p:cNvSpPr>
          <p:nvPr/>
        </p:nvSpPr>
        <p:spPr bwMode="auto">
          <a:xfrm>
            <a:off x="5270500" y="2413273"/>
            <a:ext cx="1843088" cy="2343150"/>
          </a:xfrm>
          <a:prstGeom prst="chevron">
            <a:avLst>
              <a:gd name="adj" fmla="val 24295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anchor="ctr" anchorCtr="1"/>
          <a:lstStyle/>
          <a:p>
            <a:pPr marL="0" marR="0" lvl="0" indent="176213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2.4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err="1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Производ-ство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E6E6EB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1" name="AutoShape 42"/>
          <p:cNvSpPr>
            <a:spLocks noChangeArrowheads="1"/>
          </p:cNvSpPr>
          <p:nvPr/>
        </p:nvSpPr>
        <p:spPr bwMode="auto">
          <a:xfrm>
            <a:off x="6799263" y="2413273"/>
            <a:ext cx="1774825" cy="2343150"/>
          </a:xfrm>
          <a:prstGeom prst="chevron">
            <a:avLst>
              <a:gd name="adj" fmla="val 23677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anchor="ctr" anchorCtr="1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2.5 Продажи</a:t>
            </a:r>
          </a:p>
        </p:txBody>
      </p:sp>
      <p:sp>
        <p:nvSpPr>
          <p:cNvPr id="42" name="AutoShape 77"/>
          <p:cNvSpPr>
            <a:spLocks noChangeArrowheads="1"/>
          </p:cNvSpPr>
          <p:nvPr/>
        </p:nvSpPr>
        <p:spPr bwMode="auto">
          <a:xfrm rot="5400000">
            <a:off x="7086600" y="-283890"/>
            <a:ext cx="642938" cy="2795588"/>
          </a:xfrm>
          <a:prstGeom prst="homePlate">
            <a:avLst>
              <a:gd name="adj" fmla="val 34440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10800000" vert="eaVert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1.3 Развитие бизнеса</a:t>
            </a:r>
          </a:p>
        </p:txBody>
      </p:sp>
      <p:sp>
        <p:nvSpPr>
          <p:cNvPr id="43" name="AutoShape 42"/>
          <p:cNvSpPr>
            <a:spLocks noChangeArrowheads="1"/>
          </p:cNvSpPr>
          <p:nvPr/>
        </p:nvSpPr>
        <p:spPr bwMode="auto">
          <a:xfrm>
            <a:off x="2278063" y="2413273"/>
            <a:ext cx="1843087" cy="2343150"/>
          </a:xfrm>
          <a:prstGeom prst="chevron">
            <a:avLst>
              <a:gd name="adj" fmla="val 24295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lIns="0" tIns="0" rIns="0" bIns="0" anchor="ctr" anchorCtr="1"/>
          <a:lstStyle/>
          <a:p>
            <a:pPr marL="0" marR="0" lvl="0" indent="176213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2.2 </a:t>
            </a:r>
          </a:p>
          <a:p>
            <a:pPr marL="0" marR="0" lvl="0" indent="176213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Научно-</a:t>
            </a:r>
          </a:p>
          <a:p>
            <a:pPr marL="0" marR="0" lvl="0" indent="176213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техническое</a:t>
            </a:r>
          </a:p>
          <a:p>
            <a:pPr marL="0" marR="0" lvl="0" indent="176213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 развитие</a:t>
            </a:r>
          </a:p>
        </p:txBody>
      </p:sp>
      <p:sp>
        <p:nvSpPr>
          <p:cNvPr id="44" name="AutoShape 42"/>
          <p:cNvSpPr>
            <a:spLocks noChangeArrowheads="1"/>
          </p:cNvSpPr>
          <p:nvPr/>
        </p:nvSpPr>
        <p:spPr bwMode="auto">
          <a:xfrm>
            <a:off x="3806825" y="2413273"/>
            <a:ext cx="1774825" cy="2343150"/>
          </a:xfrm>
          <a:prstGeom prst="chevron">
            <a:avLst>
              <a:gd name="adj" fmla="val 23677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anchor="ctr" anchorCtr="1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2.3 Закупки</a:t>
            </a:r>
          </a:p>
        </p:txBody>
      </p:sp>
      <p:sp>
        <p:nvSpPr>
          <p:cNvPr id="45" name="AutoShape 42"/>
          <p:cNvSpPr>
            <a:spLocks noChangeArrowheads="1"/>
          </p:cNvSpPr>
          <p:nvPr/>
        </p:nvSpPr>
        <p:spPr bwMode="auto">
          <a:xfrm>
            <a:off x="746125" y="2411685"/>
            <a:ext cx="1843088" cy="2344738"/>
          </a:xfrm>
          <a:prstGeom prst="chevron">
            <a:avLst>
              <a:gd name="adj" fmla="val 24295"/>
            </a:avLst>
          </a:prstGeom>
          <a:solidFill>
            <a:srgbClr val="0095CE"/>
          </a:solidFill>
          <a:ln w="38100" cap="flat" cmpd="sng" algn="ctr">
            <a:solidFill>
              <a:srgbClr val="E6E6EB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anchor="ctr" anchorCtr="1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E6E6EB"/>
                </a:solidFill>
                <a:effectLst/>
                <a:uLnTx/>
                <a:uFillTx/>
                <a:latin typeface="Arial"/>
              </a:rPr>
              <a:t>2.1 Маркетинг</a:t>
            </a:r>
          </a:p>
        </p:txBody>
      </p:sp>
      <p:pic>
        <p:nvPicPr>
          <p:cNvPr id="46" name="Рисунок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26765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Пошаговое построение </a:t>
            </a:r>
            <a:r>
              <a:rPr lang="ru-RU" dirty="0" smtClean="0"/>
              <a:t>модели бизнес-процессов</a:t>
            </a:r>
          </a:p>
        </p:txBody>
      </p:sp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467544" y="640803"/>
            <a:ext cx="8242300" cy="420688"/>
          </a:xfrm>
          <a:prstGeom prst="rect">
            <a:avLst/>
          </a:prstGeom>
          <a:solidFill>
            <a:srgbClr val="003864"/>
          </a:solidFill>
          <a:ln w="38100" algn="ctr">
            <a:solidFill>
              <a:srgbClr val="E6E6EB"/>
            </a:solidFill>
            <a:miter lim="800000"/>
            <a:headEnd/>
            <a:tailEnd/>
          </a:ln>
          <a:effectLst>
            <a:outerShdw dist="107763" dir="2700000" algn="ctr" rotWithShape="0">
              <a:srgbClr val="E6E6EB">
                <a:alpha val="50000"/>
              </a:srgbClr>
            </a:outerShdw>
          </a:effectLst>
        </p:spPr>
        <p:txBody>
          <a:bodyPr anchor="ctr"/>
          <a:lstStyle>
            <a:lvl1pPr defTabSz="449263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defTabSz="449263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defTabSz="449263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defTabSz="449263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1. Систематизировать процессы компании</a:t>
            </a:r>
          </a:p>
        </p:txBody>
      </p:sp>
      <p:graphicFrame>
        <p:nvGraphicFramePr>
          <p:cNvPr id="95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157724"/>
              </p:ext>
            </p:extLst>
          </p:nvPr>
        </p:nvGraphicFramePr>
        <p:xfrm>
          <a:off x="467544" y="1034503"/>
          <a:ext cx="8242300" cy="1320801"/>
        </p:xfrm>
        <a:graphic>
          <a:graphicData uri="http://schemas.openxmlformats.org/drawingml/2006/table">
            <a:tbl>
              <a:tblPr/>
              <a:tblGrid>
                <a:gridCol w="4114800"/>
                <a:gridCol w="4127500"/>
              </a:tblGrid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864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4A92"/>
                          </a:solidFill>
                          <a:effectLst/>
                          <a:latin typeface="Arial" charset="0"/>
                        </a:rPr>
                        <a:t>Управление</a:t>
                      </a: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</a:tr>
              <a:tr h="441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864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4A92"/>
                          </a:solidFill>
                          <a:effectLst/>
                          <a:latin typeface="Arial" charset="0"/>
                        </a:rPr>
                        <a:t>Основная деятельность</a:t>
                      </a: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864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4A92"/>
                          </a:solidFill>
                          <a:effectLst/>
                          <a:latin typeface="Arial" charset="0"/>
                        </a:rPr>
                        <a:t>Поддерживающая деятельность</a:t>
                      </a: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</a:tr>
            </a:tbl>
          </a:graphicData>
        </a:graphic>
      </p:graphicFrame>
      <p:grpSp>
        <p:nvGrpSpPr>
          <p:cNvPr id="96" name="Group 18"/>
          <p:cNvGrpSpPr>
            <a:grpSpLocks/>
          </p:cNvGrpSpPr>
          <p:nvPr/>
        </p:nvGrpSpPr>
        <p:grpSpPr bwMode="auto">
          <a:xfrm>
            <a:off x="710432" y="1120228"/>
            <a:ext cx="3586162" cy="287338"/>
            <a:chOff x="537" y="934"/>
            <a:chExt cx="2259" cy="181"/>
          </a:xfrm>
        </p:grpSpPr>
        <p:sp>
          <p:nvSpPr>
            <p:cNvPr id="97" name="AutoShape 16"/>
            <p:cNvSpPr>
              <a:spLocks noChangeArrowheads="1"/>
            </p:cNvSpPr>
            <p:nvPr/>
          </p:nvSpPr>
          <p:spPr bwMode="auto">
            <a:xfrm rot="5400000">
              <a:off x="696" y="775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98" name="AutoShape 16"/>
            <p:cNvSpPr>
              <a:spLocks noChangeArrowheads="1"/>
            </p:cNvSpPr>
            <p:nvPr/>
          </p:nvSpPr>
          <p:spPr bwMode="auto">
            <a:xfrm rot="5400000">
              <a:off x="1576" y="775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99" name="AutoShape 16"/>
            <p:cNvSpPr>
              <a:spLocks noChangeArrowheads="1"/>
            </p:cNvSpPr>
            <p:nvPr/>
          </p:nvSpPr>
          <p:spPr bwMode="auto">
            <a:xfrm rot="5400000">
              <a:off x="2456" y="775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100" name="Group 22"/>
          <p:cNvGrpSpPr>
            <a:grpSpLocks/>
          </p:cNvGrpSpPr>
          <p:nvPr/>
        </p:nvGrpSpPr>
        <p:grpSpPr bwMode="auto">
          <a:xfrm>
            <a:off x="710432" y="1540916"/>
            <a:ext cx="3584575" cy="287337"/>
            <a:chOff x="537" y="1199"/>
            <a:chExt cx="2258" cy="181"/>
          </a:xfrm>
        </p:grpSpPr>
        <p:sp>
          <p:nvSpPr>
            <p:cNvPr id="101" name="AutoShape 16"/>
            <p:cNvSpPr>
              <a:spLocks noChangeArrowheads="1"/>
            </p:cNvSpPr>
            <p:nvPr/>
          </p:nvSpPr>
          <p:spPr bwMode="auto">
            <a:xfrm>
              <a:off x="537" y="1199"/>
              <a:ext cx="499" cy="181"/>
            </a:xfrm>
            <a:prstGeom prst="chevron">
              <a:avLst>
                <a:gd name="adj" fmla="val 68923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02" name="AutoShape 16"/>
            <p:cNvSpPr>
              <a:spLocks noChangeArrowheads="1"/>
            </p:cNvSpPr>
            <p:nvPr/>
          </p:nvSpPr>
          <p:spPr bwMode="auto">
            <a:xfrm>
              <a:off x="1416" y="1199"/>
              <a:ext cx="499" cy="181"/>
            </a:xfrm>
            <a:prstGeom prst="chevron">
              <a:avLst>
                <a:gd name="adj" fmla="val 68923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03" name="AutoShape 16"/>
            <p:cNvSpPr>
              <a:spLocks noChangeArrowheads="1"/>
            </p:cNvSpPr>
            <p:nvPr/>
          </p:nvSpPr>
          <p:spPr bwMode="auto">
            <a:xfrm>
              <a:off x="2296" y="1199"/>
              <a:ext cx="499" cy="181"/>
            </a:xfrm>
            <a:prstGeom prst="chevron">
              <a:avLst>
                <a:gd name="adj" fmla="val 68923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104" name="Group 26"/>
          <p:cNvGrpSpPr>
            <a:grpSpLocks/>
          </p:cNvGrpSpPr>
          <p:nvPr/>
        </p:nvGrpSpPr>
        <p:grpSpPr bwMode="auto">
          <a:xfrm>
            <a:off x="710432" y="1996528"/>
            <a:ext cx="3586162" cy="287338"/>
            <a:chOff x="537" y="1486"/>
            <a:chExt cx="2259" cy="181"/>
          </a:xfrm>
        </p:grpSpPr>
        <p:sp>
          <p:nvSpPr>
            <p:cNvPr id="105" name="AutoShape 16"/>
            <p:cNvSpPr>
              <a:spLocks noChangeArrowheads="1"/>
            </p:cNvSpPr>
            <p:nvPr/>
          </p:nvSpPr>
          <p:spPr bwMode="auto">
            <a:xfrm rot="16200000" flipV="1">
              <a:off x="696" y="1327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06" name="AutoShape 16"/>
            <p:cNvSpPr>
              <a:spLocks noChangeArrowheads="1"/>
            </p:cNvSpPr>
            <p:nvPr/>
          </p:nvSpPr>
          <p:spPr bwMode="auto">
            <a:xfrm rot="16200000" flipV="1">
              <a:off x="1576" y="1327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07" name="AutoShape 16"/>
            <p:cNvSpPr>
              <a:spLocks noChangeArrowheads="1"/>
            </p:cNvSpPr>
            <p:nvPr/>
          </p:nvSpPr>
          <p:spPr bwMode="auto">
            <a:xfrm rot="16200000" flipV="1">
              <a:off x="2456" y="1327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108" name="Rectangle 7"/>
          <p:cNvSpPr>
            <a:spLocks noChangeArrowheads="1"/>
          </p:cNvSpPr>
          <p:nvPr/>
        </p:nvSpPr>
        <p:spPr bwMode="auto">
          <a:xfrm>
            <a:off x="467544" y="2571203"/>
            <a:ext cx="8242300" cy="420688"/>
          </a:xfrm>
          <a:prstGeom prst="rect">
            <a:avLst/>
          </a:prstGeom>
          <a:solidFill>
            <a:srgbClr val="003864"/>
          </a:solidFill>
          <a:ln w="38100" algn="ctr">
            <a:solidFill>
              <a:srgbClr val="E6E6EB"/>
            </a:solidFill>
            <a:miter lim="800000"/>
            <a:headEnd/>
            <a:tailEnd/>
          </a:ln>
          <a:effectLst>
            <a:outerShdw dist="107763" dir="2700000" algn="ctr" rotWithShape="0">
              <a:srgbClr val="E6E6EB">
                <a:alpha val="50000"/>
              </a:srgbClr>
            </a:outerShdw>
          </a:effectLst>
        </p:spPr>
        <p:txBody>
          <a:bodyPr anchor="ctr"/>
          <a:lstStyle>
            <a:lvl1pPr defTabSz="449263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defTabSz="449263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defTabSz="449263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defTabSz="449263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2. Назначить хозяев процесса</a:t>
            </a:r>
          </a:p>
        </p:txBody>
      </p:sp>
      <p:graphicFrame>
        <p:nvGraphicFramePr>
          <p:cNvPr id="109" name="Group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385846"/>
              </p:ext>
            </p:extLst>
          </p:nvPr>
        </p:nvGraphicFramePr>
        <p:xfrm>
          <a:off x="467544" y="2964903"/>
          <a:ext cx="8242300" cy="1320801"/>
        </p:xfrm>
        <a:graphic>
          <a:graphicData uri="http://schemas.openxmlformats.org/drawingml/2006/table">
            <a:tbl>
              <a:tblPr/>
              <a:tblGrid>
                <a:gridCol w="4114800"/>
                <a:gridCol w="4127500"/>
              </a:tblGrid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864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A92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</a:tr>
              <a:tr h="441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864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A92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864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A92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</a:tr>
            </a:tbl>
          </a:graphicData>
        </a:graphic>
      </p:graphicFrame>
      <p:grpSp>
        <p:nvGrpSpPr>
          <p:cNvPr id="110" name="Group 45"/>
          <p:cNvGrpSpPr>
            <a:grpSpLocks/>
          </p:cNvGrpSpPr>
          <p:nvPr/>
        </p:nvGrpSpPr>
        <p:grpSpPr bwMode="auto">
          <a:xfrm>
            <a:off x="710432" y="3050628"/>
            <a:ext cx="3586162" cy="287338"/>
            <a:chOff x="537" y="2150"/>
            <a:chExt cx="2259" cy="181"/>
          </a:xfrm>
        </p:grpSpPr>
        <p:sp>
          <p:nvSpPr>
            <p:cNvPr id="111" name="AutoShape 16"/>
            <p:cNvSpPr>
              <a:spLocks noChangeArrowheads="1"/>
            </p:cNvSpPr>
            <p:nvPr/>
          </p:nvSpPr>
          <p:spPr bwMode="auto">
            <a:xfrm rot="5400000">
              <a:off x="696" y="1991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12" name="AutoShape 16"/>
            <p:cNvSpPr>
              <a:spLocks noChangeArrowheads="1"/>
            </p:cNvSpPr>
            <p:nvPr/>
          </p:nvSpPr>
          <p:spPr bwMode="auto">
            <a:xfrm rot="5400000">
              <a:off x="1576" y="1991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13" name="AutoShape 16"/>
            <p:cNvSpPr>
              <a:spLocks noChangeArrowheads="1"/>
            </p:cNvSpPr>
            <p:nvPr/>
          </p:nvSpPr>
          <p:spPr bwMode="auto">
            <a:xfrm rot="5400000">
              <a:off x="2456" y="1991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114" name="Group 49"/>
          <p:cNvGrpSpPr>
            <a:grpSpLocks/>
          </p:cNvGrpSpPr>
          <p:nvPr/>
        </p:nvGrpSpPr>
        <p:grpSpPr bwMode="auto">
          <a:xfrm>
            <a:off x="710432" y="3471316"/>
            <a:ext cx="3584575" cy="287337"/>
            <a:chOff x="537" y="2415"/>
            <a:chExt cx="2258" cy="181"/>
          </a:xfrm>
        </p:grpSpPr>
        <p:sp>
          <p:nvSpPr>
            <p:cNvPr id="115" name="AutoShape 16"/>
            <p:cNvSpPr>
              <a:spLocks noChangeArrowheads="1"/>
            </p:cNvSpPr>
            <p:nvPr/>
          </p:nvSpPr>
          <p:spPr bwMode="auto">
            <a:xfrm>
              <a:off x="537" y="2415"/>
              <a:ext cx="499" cy="181"/>
            </a:xfrm>
            <a:prstGeom prst="chevron">
              <a:avLst>
                <a:gd name="adj" fmla="val 68923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16" name="AutoShape 16"/>
            <p:cNvSpPr>
              <a:spLocks noChangeArrowheads="1"/>
            </p:cNvSpPr>
            <p:nvPr/>
          </p:nvSpPr>
          <p:spPr bwMode="auto">
            <a:xfrm>
              <a:off x="1416" y="2415"/>
              <a:ext cx="499" cy="181"/>
            </a:xfrm>
            <a:prstGeom prst="chevron">
              <a:avLst>
                <a:gd name="adj" fmla="val 68923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17" name="AutoShape 16"/>
            <p:cNvSpPr>
              <a:spLocks noChangeArrowheads="1"/>
            </p:cNvSpPr>
            <p:nvPr/>
          </p:nvSpPr>
          <p:spPr bwMode="auto">
            <a:xfrm>
              <a:off x="2296" y="2415"/>
              <a:ext cx="499" cy="181"/>
            </a:xfrm>
            <a:prstGeom prst="chevron">
              <a:avLst>
                <a:gd name="adj" fmla="val 68923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118" name="Group 53"/>
          <p:cNvGrpSpPr>
            <a:grpSpLocks/>
          </p:cNvGrpSpPr>
          <p:nvPr/>
        </p:nvGrpSpPr>
        <p:grpSpPr bwMode="auto">
          <a:xfrm>
            <a:off x="710432" y="3926928"/>
            <a:ext cx="3586162" cy="287338"/>
            <a:chOff x="537" y="2702"/>
            <a:chExt cx="2259" cy="181"/>
          </a:xfrm>
        </p:grpSpPr>
        <p:sp>
          <p:nvSpPr>
            <p:cNvPr id="119" name="AutoShape 16"/>
            <p:cNvSpPr>
              <a:spLocks noChangeArrowheads="1"/>
            </p:cNvSpPr>
            <p:nvPr/>
          </p:nvSpPr>
          <p:spPr bwMode="auto">
            <a:xfrm rot="16200000" flipV="1">
              <a:off x="696" y="2543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20" name="AutoShape 16"/>
            <p:cNvSpPr>
              <a:spLocks noChangeArrowheads="1"/>
            </p:cNvSpPr>
            <p:nvPr/>
          </p:nvSpPr>
          <p:spPr bwMode="auto">
            <a:xfrm rot="16200000" flipV="1">
              <a:off x="1576" y="2543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21" name="AutoShape 16"/>
            <p:cNvSpPr>
              <a:spLocks noChangeArrowheads="1"/>
            </p:cNvSpPr>
            <p:nvPr/>
          </p:nvSpPr>
          <p:spPr bwMode="auto">
            <a:xfrm rot="16200000" flipV="1">
              <a:off x="2456" y="2543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122" name="Rectangle 7"/>
          <p:cNvSpPr>
            <a:spLocks noChangeArrowheads="1"/>
          </p:cNvSpPr>
          <p:nvPr/>
        </p:nvSpPr>
        <p:spPr bwMode="auto">
          <a:xfrm>
            <a:off x="467544" y="4450803"/>
            <a:ext cx="8242300" cy="420688"/>
          </a:xfrm>
          <a:prstGeom prst="rect">
            <a:avLst/>
          </a:prstGeom>
          <a:solidFill>
            <a:srgbClr val="003864"/>
          </a:solidFill>
          <a:ln w="38100" algn="ctr">
            <a:solidFill>
              <a:srgbClr val="E6E6EB"/>
            </a:solidFill>
            <a:miter lim="800000"/>
            <a:headEnd/>
            <a:tailEnd/>
          </a:ln>
          <a:effectLst>
            <a:outerShdw dist="107763" dir="2700000" algn="ctr" rotWithShape="0">
              <a:srgbClr val="E6E6EB">
                <a:alpha val="50000"/>
              </a:srgbClr>
            </a:outerShdw>
          </a:effectLst>
        </p:spPr>
        <p:txBody>
          <a:bodyPr anchor="ctr"/>
          <a:lstStyle>
            <a:lvl1pPr defTabSz="449263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defTabSz="449263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defTabSz="449263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defTabSz="449263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3. Уточнить сферы взаимодействия процессов</a:t>
            </a:r>
          </a:p>
        </p:txBody>
      </p:sp>
      <p:graphicFrame>
        <p:nvGraphicFramePr>
          <p:cNvPr id="123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401964"/>
              </p:ext>
            </p:extLst>
          </p:nvPr>
        </p:nvGraphicFramePr>
        <p:xfrm>
          <a:off x="467544" y="4844503"/>
          <a:ext cx="8242300" cy="1320801"/>
        </p:xfrm>
        <a:graphic>
          <a:graphicData uri="http://schemas.openxmlformats.org/drawingml/2006/table">
            <a:tbl>
              <a:tblPr/>
              <a:tblGrid>
                <a:gridCol w="4114800"/>
                <a:gridCol w="4127500"/>
              </a:tblGrid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864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A92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</a:tr>
              <a:tr h="4413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864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5CE"/>
                        </a:buClr>
                        <a:buSzPct val="85000"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864"/>
                        </a:solidFill>
                        <a:effectLst/>
                        <a:latin typeface="Arial" charset="0"/>
                      </a:endParaRPr>
                    </a:p>
                  </a:txBody>
                  <a:tcPr marT="46800" marB="46800" horzOverflow="overflow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4" name="Group 70"/>
          <p:cNvGrpSpPr>
            <a:grpSpLocks/>
          </p:cNvGrpSpPr>
          <p:nvPr/>
        </p:nvGrpSpPr>
        <p:grpSpPr bwMode="auto">
          <a:xfrm>
            <a:off x="710432" y="4930228"/>
            <a:ext cx="3586162" cy="287338"/>
            <a:chOff x="537" y="3334"/>
            <a:chExt cx="2259" cy="181"/>
          </a:xfrm>
        </p:grpSpPr>
        <p:sp>
          <p:nvSpPr>
            <p:cNvPr id="125" name="AutoShape 16"/>
            <p:cNvSpPr>
              <a:spLocks noChangeArrowheads="1"/>
            </p:cNvSpPr>
            <p:nvPr/>
          </p:nvSpPr>
          <p:spPr bwMode="auto">
            <a:xfrm rot="5400000">
              <a:off x="696" y="3175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26" name="AutoShape 16"/>
            <p:cNvSpPr>
              <a:spLocks noChangeArrowheads="1"/>
            </p:cNvSpPr>
            <p:nvPr/>
          </p:nvSpPr>
          <p:spPr bwMode="auto">
            <a:xfrm rot="5400000">
              <a:off x="1576" y="3175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27" name="AutoShape 16"/>
            <p:cNvSpPr>
              <a:spLocks noChangeArrowheads="1"/>
            </p:cNvSpPr>
            <p:nvPr/>
          </p:nvSpPr>
          <p:spPr bwMode="auto">
            <a:xfrm rot="5400000">
              <a:off x="2456" y="3175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128" name="Group 74"/>
          <p:cNvGrpSpPr>
            <a:grpSpLocks/>
          </p:cNvGrpSpPr>
          <p:nvPr/>
        </p:nvGrpSpPr>
        <p:grpSpPr bwMode="auto">
          <a:xfrm>
            <a:off x="710432" y="5350916"/>
            <a:ext cx="3584575" cy="287337"/>
            <a:chOff x="537" y="3599"/>
            <a:chExt cx="2258" cy="181"/>
          </a:xfrm>
        </p:grpSpPr>
        <p:sp>
          <p:nvSpPr>
            <p:cNvPr id="129" name="AutoShape 16"/>
            <p:cNvSpPr>
              <a:spLocks noChangeArrowheads="1"/>
            </p:cNvSpPr>
            <p:nvPr/>
          </p:nvSpPr>
          <p:spPr bwMode="auto">
            <a:xfrm>
              <a:off x="537" y="3599"/>
              <a:ext cx="499" cy="181"/>
            </a:xfrm>
            <a:prstGeom prst="chevron">
              <a:avLst>
                <a:gd name="adj" fmla="val 68923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30" name="AutoShape 16"/>
            <p:cNvSpPr>
              <a:spLocks noChangeArrowheads="1"/>
            </p:cNvSpPr>
            <p:nvPr/>
          </p:nvSpPr>
          <p:spPr bwMode="auto">
            <a:xfrm>
              <a:off x="1416" y="3599"/>
              <a:ext cx="499" cy="181"/>
            </a:xfrm>
            <a:prstGeom prst="chevron">
              <a:avLst>
                <a:gd name="adj" fmla="val 68923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31" name="AutoShape 16"/>
            <p:cNvSpPr>
              <a:spLocks noChangeArrowheads="1"/>
            </p:cNvSpPr>
            <p:nvPr/>
          </p:nvSpPr>
          <p:spPr bwMode="auto">
            <a:xfrm>
              <a:off x="2296" y="3599"/>
              <a:ext cx="499" cy="181"/>
            </a:xfrm>
            <a:prstGeom prst="chevron">
              <a:avLst>
                <a:gd name="adj" fmla="val 68923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132" name="Group 78"/>
          <p:cNvGrpSpPr>
            <a:grpSpLocks/>
          </p:cNvGrpSpPr>
          <p:nvPr/>
        </p:nvGrpSpPr>
        <p:grpSpPr bwMode="auto">
          <a:xfrm>
            <a:off x="710432" y="5806528"/>
            <a:ext cx="3586162" cy="287338"/>
            <a:chOff x="537" y="3886"/>
            <a:chExt cx="2259" cy="181"/>
          </a:xfrm>
        </p:grpSpPr>
        <p:sp>
          <p:nvSpPr>
            <p:cNvPr id="133" name="AutoShape 16"/>
            <p:cNvSpPr>
              <a:spLocks noChangeArrowheads="1"/>
            </p:cNvSpPr>
            <p:nvPr/>
          </p:nvSpPr>
          <p:spPr bwMode="auto">
            <a:xfrm rot="16200000" flipV="1">
              <a:off x="696" y="3727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34" name="AutoShape 16"/>
            <p:cNvSpPr>
              <a:spLocks noChangeArrowheads="1"/>
            </p:cNvSpPr>
            <p:nvPr/>
          </p:nvSpPr>
          <p:spPr bwMode="auto">
            <a:xfrm rot="16200000" flipV="1">
              <a:off x="1576" y="3727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35" name="AutoShape 16"/>
            <p:cNvSpPr>
              <a:spLocks noChangeArrowheads="1"/>
            </p:cNvSpPr>
            <p:nvPr/>
          </p:nvSpPr>
          <p:spPr bwMode="auto">
            <a:xfrm rot="16200000" flipV="1">
              <a:off x="2456" y="3727"/>
              <a:ext cx="181" cy="499"/>
            </a:xfrm>
            <a:prstGeom prst="homePlate">
              <a:avLst>
                <a:gd name="adj" fmla="val 25000"/>
              </a:avLst>
            </a:prstGeom>
            <a:solidFill>
              <a:srgbClr val="0095CE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136" name="Group 82"/>
          <p:cNvGrpSpPr>
            <a:grpSpLocks/>
          </p:cNvGrpSpPr>
          <p:nvPr/>
        </p:nvGrpSpPr>
        <p:grpSpPr bwMode="auto">
          <a:xfrm>
            <a:off x="1019994" y="4971503"/>
            <a:ext cx="2974975" cy="1060450"/>
            <a:chOff x="732" y="3360"/>
            <a:chExt cx="1874" cy="668"/>
          </a:xfrm>
        </p:grpSpPr>
        <p:sp>
          <p:nvSpPr>
            <p:cNvPr id="137" name="AutoShape 83"/>
            <p:cNvSpPr>
              <a:spLocks noChangeArrowheads="1"/>
            </p:cNvSpPr>
            <p:nvPr/>
          </p:nvSpPr>
          <p:spPr bwMode="auto">
            <a:xfrm>
              <a:off x="1136" y="3360"/>
              <a:ext cx="184" cy="104"/>
            </a:xfrm>
            <a:prstGeom prst="leftRightArrow">
              <a:avLst>
                <a:gd name="adj1" fmla="val 50000"/>
                <a:gd name="adj2" fmla="val 35385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38" name="AutoShape 84"/>
            <p:cNvSpPr>
              <a:spLocks noChangeArrowheads="1"/>
            </p:cNvSpPr>
            <p:nvPr/>
          </p:nvSpPr>
          <p:spPr bwMode="auto">
            <a:xfrm>
              <a:off x="2018" y="3360"/>
              <a:ext cx="184" cy="104"/>
            </a:xfrm>
            <a:prstGeom prst="leftRightArrow">
              <a:avLst>
                <a:gd name="adj1" fmla="val 50000"/>
                <a:gd name="adj2" fmla="val 35385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39" name="AutoShape 85"/>
            <p:cNvSpPr>
              <a:spLocks noChangeArrowheads="1"/>
            </p:cNvSpPr>
            <p:nvPr/>
          </p:nvSpPr>
          <p:spPr bwMode="auto">
            <a:xfrm>
              <a:off x="1136" y="3633"/>
              <a:ext cx="184" cy="104"/>
            </a:xfrm>
            <a:prstGeom prst="leftRightArrow">
              <a:avLst>
                <a:gd name="adj1" fmla="val 50000"/>
                <a:gd name="adj2" fmla="val 35385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0" name="AutoShape 86"/>
            <p:cNvSpPr>
              <a:spLocks noChangeArrowheads="1"/>
            </p:cNvSpPr>
            <p:nvPr/>
          </p:nvSpPr>
          <p:spPr bwMode="auto">
            <a:xfrm>
              <a:off x="2018" y="3633"/>
              <a:ext cx="184" cy="104"/>
            </a:xfrm>
            <a:prstGeom prst="leftRightArrow">
              <a:avLst>
                <a:gd name="adj1" fmla="val 50000"/>
                <a:gd name="adj2" fmla="val 35385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1" name="AutoShape 87"/>
            <p:cNvSpPr>
              <a:spLocks noChangeArrowheads="1"/>
            </p:cNvSpPr>
            <p:nvPr/>
          </p:nvSpPr>
          <p:spPr bwMode="auto">
            <a:xfrm>
              <a:off x="1136" y="3924"/>
              <a:ext cx="184" cy="104"/>
            </a:xfrm>
            <a:prstGeom prst="leftRightArrow">
              <a:avLst>
                <a:gd name="adj1" fmla="val 50000"/>
                <a:gd name="adj2" fmla="val 35385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2" name="AutoShape 88"/>
            <p:cNvSpPr>
              <a:spLocks noChangeArrowheads="1"/>
            </p:cNvSpPr>
            <p:nvPr/>
          </p:nvSpPr>
          <p:spPr bwMode="auto">
            <a:xfrm>
              <a:off x="2018" y="3924"/>
              <a:ext cx="184" cy="104"/>
            </a:xfrm>
            <a:prstGeom prst="leftRightArrow">
              <a:avLst>
                <a:gd name="adj1" fmla="val 50000"/>
                <a:gd name="adj2" fmla="val 35385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3" name="AutoShape 89"/>
            <p:cNvSpPr>
              <a:spLocks noChangeArrowheads="1"/>
            </p:cNvSpPr>
            <p:nvPr/>
          </p:nvSpPr>
          <p:spPr bwMode="auto">
            <a:xfrm rot="-5400000">
              <a:off x="737" y="3498"/>
              <a:ext cx="94" cy="104"/>
            </a:xfrm>
            <a:prstGeom prst="leftRightArrow">
              <a:avLst>
                <a:gd name="adj1" fmla="val 50000"/>
                <a:gd name="adj2" fmla="val 20000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4" name="AutoShape 90"/>
            <p:cNvSpPr>
              <a:spLocks noChangeArrowheads="1"/>
            </p:cNvSpPr>
            <p:nvPr/>
          </p:nvSpPr>
          <p:spPr bwMode="auto">
            <a:xfrm rot="-5400000">
              <a:off x="737" y="3781"/>
              <a:ext cx="94" cy="104"/>
            </a:xfrm>
            <a:prstGeom prst="leftRightArrow">
              <a:avLst>
                <a:gd name="adj1" fmla="val 50000"/>
                <a:gd name="adj2" fmla="val 20000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5" name="AutoShape 91"/>
            <p:cNvSpPr>
              <a:spLocks noChangeArrowheads="1"/>
            </p:cNvSpPr>
            <p:nvPr/>
          </p:nvSpPr>
          <p:spPr bwMode="auto">
            <a:xfrm rot="-5400000">
              <a:off x="1619" y="3498"/>
              <a:ext cx="94" cy="104"/>
            </a:xfrm>
            <a:prstGeom prst="leftRightArrow">
              <a:avLst>
                <a:gd name="adj1" fmla="val 50000"/>
                <a:gd name="adj2" fmla="val 20000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6" name="AutoShape 92"/>
            <p:cNvSpPr>
              <a:spLocks noChangeArrowheads="1"/>
            </p:cNvSpPr>
            <p:nvPr/>
          </p:nvSpPr>
          <p:spPr bwMode="auto">
            <a:xfrm rot="-5400000">
              <a:off x="1619" y="3781"/>
              <a:ext cx="94" cy="104"/>
            </a:xfrm>
            <a:prstGeom prst="leftRightArrow">
              <a:avLst>
                <a:gd name="adj1" fmla="val 50000"/>
                <a:gd name="adj2" fmla="val 20000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7" name="AutoShape 93"/>
            <p:cNvSpPr>
              <a:spLocks noChangeArrowheads="1"/>
            </p:cNvSpPr>
            <p:nvPr/>
          </p:nvSpPr>
          <p:spPr bwMode="auto">
            <a:xfrm rot="-5400000">
              <a:off x="2507" y="3498"/>
              <a:ext cx="94" cy="104"/>
            </a:xfrm>
            <a:prstGeom prst="leftRightArrow">
              <a:avLst>
                <a:gd name="adj1" fmla="val 50000"/>
                <a:gd name="adj2" fmla="val 20000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48" name="AutoShape 94"/>
            <p:cNvSpPr>
              <a:spLocks noChangeArrowheads="1"/>
            </p:cNvSpPr>
            <p:nvPr/>
          </p:nvSpPr>
          <p:spPr bwMode="auto">
            <a:xfrm rot="-5400000">
              <a:off x="2507" y="3781"/>
              <a:ext cx="94" cy="104"/>
            </a:xfrm>
            <a:prstGeom prst="leftRightArrow">
              <a:avLst>
                <a:gd name="adj1" fmla="val 50000"/>
                <a:gd name="adj2" fmla="val 20000"/>
              </a:avLst>
            </a:prstGeom>
            <a:gradFill rotWithShape="1">
              <a:gsLst>
                <a:gs pos="0">
                  <a:srgbClr val="005F9C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9525" algn="ctr">
              <a:solidFill>
                <a:srgbClr val="0095CE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149" name="Group 95"/>
          <p:cNvGrpSpPr>
            <a:grpSpLocks/>
          </p:cNvGrpSpPr>
          <p:nvPr/>
        </p:nvGrpSpPr>
        <p:grpSpPr bwMode="auto">
          <a:xfrm>
            <a:off x="4828407" y="2985541"/>
            <a:ext cx="3582987" cy="360362"/>
            <a:chOff x="3131" y="2109"/>
            <a:chExt cx="2257" cy="227"/>
          </a:xfrm>
        </p:grpSpPr>
        <p:grpSp>
          <p:nvGrpSpPr>
            <p:cNvPr id="150" name="Group 96"/>
            <p:cNvGrpSpPr>
              <a:grpSpLocks noChangeAspect="1"/>
            </p:cNvGrpSpPr>
            <p:nvPr/>
          </p:nvGrpSpPr>
          <p:grpSpPr bwMode="auto">
            <a:xfrm flipH="1">
              <a:off x="3131" y="2109"/>
              <a:ext cx="313" cy="227"/>
              <a:chOff x="2485" y="905"/>
              <a:chExt cx="793" cy="576"/>
            </a:xfrm>
          </p:grpSpPr>
          <p:sp>
            <p:nvSpPr>
              <p:cNvPr id="157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2485" y="905"/>
                <a:ext cx="793" cy="576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95CE"/>
                </a:outerShdw>
              </a:effectLst>
            </p:spPr>
            <p:txBody>
              <a:bodyPr lIns="0" tIns="10800" rIns="0" bIns="10800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3864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158" name="Picture 98" descr="1203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968"/>
                <a:ext cx="672" cy="449"/>
              </a:xfrm>
              <a:prstGeom prst="rect">
                <a:avLst/>
              </a:prstGeom>
              <a:noFill/>
              <a:ln w="9525">
                <a:solidFill>
                  <a:srgbClr val="0095CE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51" name="Group 99"/>
            <p:cNvGrpSpPr>
              <a:grpSpLocks noChangeAspect="1"/>
            </p:cNvGrpSpPr>
            <p:nvPr/>
          </p:nvGrpSpPr>
          <p:grpSpPr bwMode="auto">
            <a:xfrm flipH="1">
              <a:off x="4103" y="2109"/>
              <a:ext cx="313" cy="227"/>
              <a:chOff x="2485" y="905"/>
              <a:chExt cx="793" cy="576"/>
            </a:xfrm>
          </p:grpSpPr>
          <p:sp>
            <p:nvSpPr>
              <p:cNvPr id="155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2485" y="905"/>
                <a:ext cx="793" cy="576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95CE"/>
                </a:outerShdw>
              </a:effectLst>
            </p:spPr>
            <p:txBody>
              <a:bodyPr lIns="0" tIns="10800" rIns="0" bIns="10800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3864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156" name="Picture 101" descr="1203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968"/>
                <a:ext cx="672" cy="449"/>
              </a:xfrm>
              <a:prstGeom prst="rect">
                <a:avLst/>
              </a:prstGeom>
              <a:noFill/>
              <a:ln w="9525">
                <a:solidFill>
                  <a:srgbClr val="0095CE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52" name="Group 102"/>
            <p:cNvGrpSpPr>
              <a:grpSpLocks noChangeAspect="1"/>
            </p:cNvGrpSpPr>
            <p:nvPr/>
          </p:nvGrpSpPr>
          <p:grpSpPr bwMode="auto">
            <a:xfrm flipH="1">
              <a:off x="5075" y="2109"/>
              <a:ext cx="313" cy="227"/>
              <a:chOff x="2485" y="905"/>
              <a:chExt cx="793" cy="576"/>
            </a:xfrm>
          </p:grpSpPr>
          <p:sp>
            <p:nvSpPr>
              <p:cNvPr id="153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2485" y="905"/>
                <a:ext cx="793" cy="576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95CE"/>
                </a:outerShdw>
              </a:effectLst>
            </p:spPr>
            <p:txBody>
              <a:bodyPr lIns="0" tIns="10800" rIns="0" bIns="10800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3864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154" name="Picture 104" descr="1203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968"/>
                <a:ext cx="672" cy="449"/>
              </a:xfrm>
              <a:prstGeom prst="rect">
                <a:avLst/>
              </a:prstGeom>
              <a:noFill/>
              <a:ln w="9525">
                <a:solidFill>
                  <a:srgbClr val="0095CE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59" name="Group 105"/>
          <p:cNvGrpSpPr>
            <a:grpSpLocks/>
          </p:cNvGrpSpPr>
          <p:nvPr/>
        </p:nvGrpSpPr>
        <p:grpSpPr bwMode="auto">
          <a:xfrm>
            <a:off x="4828407" y="3436391"/>
            <a:ext cx="3582987" cy="360362"/>
            <a:chOff x="3131" y="2393"/>
            <a:chExt cx="2257" cy="227"/>
          </a:xfrm>
        </p:grpSpPr>
        <p:grpSp>
          <p:nvGrpSpPr>
            <p:cNvPr id="160" name="Group 106"/>
            <p:cNvGrpSpPr>
              <a:grpSpLocks noChangeAspect="1"/>
            </p:cNvGrpSpPr>
            <p:nvPr/>
          </p:nvGrpSpPr>
          <p:grpSpPr bwMode="auto">
            <a:xfrm flipH="1">
              <a:off x="3131" y="2393"/>
              <a:ext cx="313" cy="227"/>
              <a:chOff x="2485" y="905"/>
              <a:chExt cx="793" cy="576"/>
            </a:xfrm>
          </p:grpSpPr>
          <p:sp>
            <p:nvSpPr>
              <p:cNvPr id="167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2485" y="905"/>
                <a:ext cx="793" cy="576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95CE"/>
                </a:outerShdw>
              </a:effectLst>
            </p:spPr>
            <p:txBody>
              <a:bodyPr lIns="0" tIns="10800" rIns="0" bIns="10800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3864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168" name="Picture 108" descr="1203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968"/>
                <a:ext cx="672" cy="449"/>
              </a:xfrm>
              <a:prstGeom prst="rect">
                <a:avLst/>
              </a:prstGeom>
              <a:noFill/>
              <a:ln w="9525">
                <a:solidFill>
                  <a:srgbClr val="0095CE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61" name="Group 109"/>
            <p:cNvGrpSpPr>
              <a:grpSpLocks noChangeAspect="1"/>
            </p:cNvGrpSpPr>
            <p:nvPr/>
          </p:nvGrpSpPr>
          <p:grpSpPr bwMode="auto">
            <a:xfrm flipH="1">
              <a:off x="4103" y="2393"/>
              <a:ext cx="313" cy="227"/>
              <a:chOff x="2485" y="905"/>
              <a:chExt cx="793" cy="576"/>
            </a:xfrm>
          </p:grpSpPr>
          <p:sp>
            <p:nvSpPr>
              <p:cNvPr id="165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2485" y="905"/>
                <a:ext cx="793" cy="576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95CE"/>
                </a:outerShdw>
              </a:effectLst>
            </p:spPr>
            <p:txBody>
              <a:bodyPr lIns="0" tIns="10800" rIns="0" bIns="10800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3864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166" name="Picture 111" descr="1203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968"/>
                <a:ext cx="672" cy="449"/>
              </a:xfrm>
              <a:prstGeom prst="rect">
                <a:avLst/>
              </a:prstGeom>
              <a:noFill/>
              <a:ln w="9525">
                <a:solidFill>
                  <a:srgbClr val="0095CE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62" name="Group 112"/>
            <p:cNvGrpSpPr>
              <a:grpSpLocks noChangeAspect="1"/>
            </p:cNvGrpSpPr>
            <p:nvPr/>
          </p:nvGrpSpPr>
          <p:grpSpPr bwMode="auto">
            <a:xfrm flipH="1">
              <a:off x="5075" y="2393"/>
              <a:ext cx="313" cy="227"/>
              <a:chOff x="2485" y="905"/>
              <a:chExt cx="793" cy="576"/>
            </a:xfrm>
          </p:grpSpPr>
          <p:sp>
            <p:nvSpPr>
              <p:cNvPr id="163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2485" y="905"/>
                <a:ext cx="793" cy="576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95CE"/>
                </a:outerShdw>
              </a:effectLst>
            </p:spPr>
            <p:txBody>
              <a:bodyPr lIns="0" tIns="10800" rIns="0" bIns="10800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3864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164" name="Picture 114" descr="1203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968"/>
                <a:ext cx="672" cy="449"/>
              </a:xfrm>
              <a:prstGeom prst="rect">
                <a:avLst/>
              </a:prstGeom>
              <a:noFill/>
              <a:ln w="9525">
                <a:solidFill>
                  <a:srgbClr val="0095CE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69" name="Group 115"/>
          <p:cNvGrpSpPr>
            <a:grpSpLocks/>
          </p:cNvGrpSpPr>
          <p:nvPr/>
        </p:nvGrpSpPr>
        <p:grpSpPr bwMode="auto">
          <a:xfrm>
            <a:off x="4828407" y="3874541"/>
            <a:ext cx="3582987" cy="360362"/>
            <a:chOff x="3131" y="2669"/>
            <a:chExt cx="2257" cy="227"/>
          </a:xfrm>
        </p:grpSpPr>
        <p:grpSp>
          <p:nvGrpSpPr>
            <p:cNvPr id="170" name="Group 116"/>
            <p:cNvGrpSpPr>
              <a:grpSpLocks noChangeAspect="1"/>
            </p:cNvGrpSpPr>
            <p:nvPr/>
          </p:nvGrpSpPr>
          <p:grpSpPr bwMode="auto">
            <a:xfrm flipH="1">
              <a:off x="3131" y="2669"/>
              <a:ext cx="313" cy="227"/>
              <a:chOff x="2485" y="905"/>
              <a:chExt cx="793" cy="576"/>
            </a:xfrm>
          </p:grpSpPr>
          <p:sp>
            <p:nvSpPr>
              <p:cNvPr id="177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2485" y="905"/>
                <a:ext cx="793" cy="576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95CE"/>
                </a:outerShdw>
              </a:effectLst>
            </p:spPr>
            <p:txBody>
              <a:bodyPr lIns="0" tIns="10800" rIns="0" bIns="10800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3864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178" name="Picture 118" descr="1203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968"/>
                <a:ext cx="672" cy="449"/>
              </a:xfrm>
              <a:prstGeom prst="rect">
                <a:avLst/>
              </a:prstGeom>
              <a:noFill/>
              <a:ln w="9525">
                <a:solidFill>
                  <a:srgbClr val="0095CE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71" name="Group 119"/>
            <p:cNvGrpSpPr>
              <a:grpSpLocks noChangeAspect="1"/>
            </p:cNvGrpSpPr>
            <p:nvPr/>
          </p:nvGrpSpPr>
          <p:grpSpPr bwMode="auto">
            <a:xfrm flipH="1">
              <a:off x="4103" y="2669"/>
              <a:ext cx="313" cy="227"/>
              <a:chOff x="2485" y="905"/>
              <a:chExt cx="793" cy="576"/>
            </a:xfrm>
          </p:grpSpPr>
          <p:sp>
            <p:nvSpPr>
              <p:cNvPr id="175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2485" y="905"/>
                <a:ext cx="793" cy="576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95CE"/>
                </a:outerShdw>
              </a:effectLst>
            </p:spPr>
            <p:txBody>
              <a:bodyPr lIns="0" tIns="10800" rIns="0" bIns="10800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3864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176" name="Picture 121" descr="1203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968"/>
                <a:ext cx="672" cy="449"/>
              </a:xfrm>
              <a:prstGeom prst="rect">
                <a:avLst/>
              </a:prstGeom>
              <a:noFill/>
              <a:ln w="9525">
                <a:solidFill>
                  <a:srgbClr val="0095CE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72" name="Group 122"/>
            <p:cNvGrpSpPr>
              <a:grpSpLocks noChangeAspect="1"/>
            </p:cNvGrpSpPr>
            <p:nvPr/>
          </p:nvGrpSpPr>
          <p:grpSpPr bwMode="auto">
            <a:xfrm flipH="1">
              <a:off x="5075" y="2669"/>
              <a:ext cx="313" cy="227"/>
              <a:chOff x="2485" y="905"/>
              <a:chExt cx="793" cy="576"/>
            </a:xfrm>
          </p:grpSpPr>
          <p:sp>
            <p:nvSpPr>
              <p:cNvPr id="173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2485" y="905"/>
                <a:ext cx="793" cy="576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95CE"/>
                </a:outerShdw>
              </a:effectLst>
            </p:spPr>
            <p:txBody>
              <a:bodyPr lIns="0" tIns="10800" rIns="0" bIns="10800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3864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altLang="ru-RU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pic>
            <p:nvPicPr>
              <p:cNvPr id="174" name="Picture 124" descr="1203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6" y="968"/>
                <a:ext cx="672" cy="449"/>
              </a:xfrm>
              <a:prstGeom prst="rect">
                <a:avLst/>
              </a:prstGeom>
              <a:noFill/>
              <a:ln w="9525">
                <a:solidFill>
                  <a:srgbClr val="0095CE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79" name="Group 125"/>
          <p:cNvGrpSpPr>
            <a:grpSpLocks/>
          </p:cNvGrpSpPr>
          <p:nvPr/>
        </p:nvGrpSpPr>
        <p:grpSpPr bwMode="auto">
          <a:xfrm>
            <a:off x="4906194" y="4901653"/>
            <a:ext cx="3700463" cy="1263650"/>
            <a:chOff x="3180" y="3176"/>
            <a:chExt cx="2331" cy="1046"/>
          </a:xfrm>
        </p:grpSpPr>
        <p:sp>
          <p:nvSpPr>
            <p:cNvPr id="180" name="Oval 21"/>
            <p:cNvSpPr>
              <a:spLocks noChangeArrowheads="1"/>
            </p:cNvSpPr>
            <p:nvPr/>
          </p:nvSpPr>
          <p:spPr bwMode="auto">
            <a:xfrm>
              <a:off x="3180" y="3339"/>
              <a:ext cx="1605" cy="883"/>
            </a:xfrm>
            <a:prstGeom prst="ellipse">
              <a:avLst/>
            </a:prstGeom>
            <a:solidFill>
              <a:srgbClr val="E6E6EB">
                <a:alpha val="49019"/>
              </a:srgbClr>
            </a:solidFill>
            <a:ln w="28575">
              <a:solidFill>
                <a:srgbClr val="0095CE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81" name="Oval 52"/>
            <p:cNvSpPr>
              <a:spLocks noChangeArrowheads="1"/>
            </p:cNvSpPr>
            <p:nvPr/>
          </p:nvSpPr>
          <p:spPr bwMode="auto">
            <a:xfrm>
              <a:off x="3906" y="3339"/>
              <a:ext cx="1605" cy="883"/>
            </a:xfrm>
            <a:prstGeom prst="ellipse">
              <a:avLst/>
            </a:prstGeom>
            <a:solidFill>
              <a:srgbClr val="E6E6EB">
                <a:alpha val="49019"/>
              </a:srgbClr>
            </a:solidFill>
            <a:ln w="28575">
              <a:solidFill>
                <a:srgbClr val="0095CE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82" name="Oval 53"/>
            <p:cNvSpPr>
              <a:spLocks noChangeArrowheads="1"/>
            </p:cNvSpPr>
            <p:nvPr/>
          </p:nvSpPr>
          <p:spPr bwMode="auto">
            <a:xfrm>
              <a:off x="3530" y="3176"/>
              <a:ext cx="1605" cy="883"/>
            </a:xfrm>
            <a:prstGeom prst="ellipse">
              <a:avLst/>
            </a:prstGeom>
            <a:solidFill>
              <a:srgbClr val="E6E6EB">
                <a:alpha val="49019"/>
              </a:srgbClr>
            </a:solidFill>
            <a:ln w="28575">
              <a:solidFill>
                <a:srgbClr val="0095CE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183" name="Text Box 54"/>
            <p:cNvSpPr txBox="1">
              <a:spLocks noChangeArrowheads="1"/>
            </p:cNvSpPr>
            <p:nvPr/>
          </p:nvSpPr>
          <p:spPr bwMode="auto">
            <a:xfrm>
              <a:off x="3781" y="3419"/>
              <a:ext cx="1245" cy="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5CE"/>
                  </a:solidFill>
                  <a:effectLst/>
                  <a:uLnTx/>
                  <a:uFillTx/>
                  <a:latin typeface="Arial" pitchFamily="34" charset="0"/>
                </a:rPr>
                <a:t>Сферы взаимодействия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000"/>
                            </p:stCondLst>
                            <p:childTnLst>
                              <p:par>
                                <p:cTn id="8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5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0"/>
                            </p:stCondLst>
                            <p:childTnLst>
                              <p:par>
                                <p:cTn id="9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Развитие модели бизнес-процессов</a:t>
            </a:r>
            <a:endParaRPr lang="ru-RU" dirty="0" smtClean="0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395536" y="771996"/>
            <a:ext cx="8267700" cy="360363"/>
          </a:xfrm>
          <a:prstGeom prst="rect">
            <a:avLst/>
          </a:prstGeom>
          <a:solidFill>
            <a:srgbClr val="005F9C"/>
          </a:solidFill>
          <a:ln w="9525">
            <a:solidFill>
              <a:srgbClr val="00386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Шаг 1</a:t>
            </a:r>
          </a:p>
        </p:txBody>
      </p:sp>
      <p:grpSp>
        <p:nvGrpSpPr>
          <p:cNvPr id="22" name="Group 4"/>
          <p:cNvGrpSpPr>
            <a:grpSpLocks/>
          </p:cNvGrpSpPr>
          <p:nvPr/>
        </p:nvGrpSpPr>
        <p:grpSpPr bwMode="auto">
          <a:xfrm>
            <a:off x="395536" y="1203796"/>
            <a:ext cx="8267700" cy="1079500"/>
            <a:chOff x="384" y="904"/>
            <a:chExt cx="5208" cy="734"/>
          </a:xfrm>
        </p:grpSpPr>
        <p:sp>
          <p:nvSpPr>
            <p:cNvPr id="23" name="AutoShape 5"/>
            <p:cNvSpPr>
              <a:spLocks noChangeArrowheads="1"/>
            </p:cNvSpPr>
            <p:nvPr/>
          </p:nvSpPr>
          <p:spPr bwMode="auto">
            <a:xfrm rot="-5400000">
              <a:off x="2621" y="-1333"/>
              <a:ext cx="734" cy="5208"/>
            </a:xfrm>
            <a:prstGeom prst="downArrow">
              <a:avLst>
                <a:gd name="adj1" fmla="val 100000"/>
                <a:gd name="adj2" fmla="val 26181"/>
              </a:avLst>
            </a:prstGeom>
            <a:solidFill>
              <a:srgbClr val="B2B2B2">
                <a:alpha val="3294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grpSp>
          <p:nvGrpSpPr>
            <p:cNvPr id="24" name="Group 6"/>
            <p:cNvGrpSpPr>
              <a:grpSpLocks/>
            </p:cNvGrpSpPr>
            <p:nvPr/>
          </p:nvGrpSpPr>
          <p:grpSpPr bwMode="auto">
            <a:xfrm>
              <a:off x="456" y="1010"/>
              <a:ext cx="5136" cy="521"/>
              <a:chOff x="456" y="1055"/>
              <a:chExt cx="2994" cy="567"/>
            </a:xfrm>
          </p:grpSpPr>
          <p:sp>
            <p:nvSpPr>
              <p:cNvPr id="25" name="AutoShape 22"/>
              <p:cNvSpPr>
                <a:spLocks noChangeArrowheads="1"/>
              </p:cNvSpPr>
              <p:nvPr/>
            </p:nvSpPr>
            <p:spPr bwMode="auto">
              <a:xfrm>
                <a:off x="456" y="1055"/>
                <a:ext cx="1040" cy="567"/>
              </a:xfrm>
              <a:prstGeom prst="chevron">
                <a:avLst>
                  <a:gd name="adj" fmla="val 16185"/>
                </a:avLst>
              </a:prstGeom>
              <a:solidFill>
                <a:srgbClr val="99CCFF"/>
              </a:solidFill>
              <a:ln w="9525" algn="ctr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72000" tIns="0" rIns="0" bIns="0" anchor="ctr"/>
              <a:lstStyle>
                <a:lvl1pPr indent="177800"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00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17780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Модель процессов верхнего уровня</a:t>
                </a:r>
              </a:p>
            </p:txBody>
          </p:sp>
          <p:sp>
            <p:nvSpPr>
              <p:cNvPr id="26" name="AutoShape 23"/>
              <p:cNvSpPr>
                <a:spLocks noChangeArrowheads="1"/>
              </p:cNvSpPr>
              <p:nvPr/>
            </p:nvSpPr>
            <p:spPr bwMode="auto">
              <a:xfrm>
                <a:off x="2410" y="1055"/>
                <a:ext cx="1040" cy="567"/>
              </a:xfrm>
              <a:prstGeom prst="chevron">
                <a:avLst>
                  <a:gd name="adj" fmla="val 16185"/>
                </a:avLst>
              </a:prstGeom>
              <a:solidFill>
                <a:srgbClr val="99CCFF"/>
              </a:solidFill>
              <a:ln w="9525" algn="ctr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72000" tIns="0" rIns="0" bIns="0" anchor="ctr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00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Обучение сотрудников </a:t>
                </a:r>
                <a:b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</a:b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методики процессного </a:t>
                </a:r>
                <a:b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</a:b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описания</a:t>
                </a:r>
              </a:p>
            </p:txBody>
          </p:sp>
          <p:sp>
            <p:nvSpPr>
              <p:cNvPr id="27" name="AutoShape 25"/>
              <p:cNvSpPr>
                <a:spLocks noChangeArrowheads="1"/>
              </p:cNvSpPr>
              <p:nvPr/>
            </p:nvSpPr>
            <p:spPr bwMode="auto">
              <a:xfrm>
                <a:off x="1433" y="1055"/>
                <a:ext cx="1039" cy="567"/>
              </a:xfrm>
              <a:prstGeom prst="chevron">
                <a:avLst>
                  <a:gd name="adj" fmla="val 17603"/>
                </a:avLst>
              </a:prstGeom>
              <a:solidFill>
                <a:srgbClr val="99CCFF"/>
              </a:solidFill>
              <a:ln w="9525" algn="ctr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72000" tIns="0" rIns="0" bIns="0" anchor="ctr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00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Разработка методики </a:t>
                </a:r>
                <a:b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</a:b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процессного описания</a:t>
                </a:r>
              </a:p>
            </p:txBody>
          </p:sp>
        </p:grpSp>
      </p:grpSp>
      <p:sp>
        <p:nvSpPr>
          <p:cNvPr id="28" name="Rectangle 10"/>
          <p:cNvSpPr>
            <a:spLocks noChangeArrowheads="1"/>
          </p:cNvSpPr>
          <p:nvPr/>
        </p:nvSpPr>
        <p:spPr bwMode="auto">
          <a:xfrm>
            <a:off x="395536" y="3769196"/>
            <a:ext cx="8267700" cy="360363"/>
          </a:xfrm>
          <a:prstGeom prst="rect">
            <a:avLst/>
          </a:prstGeom>
          <a:solidFill>
            <a:srgbClr val="005F9C"/>
          </a:solidFill>
          <a:ln w="9525">
            <a:solidFill>
              <a:srgbClr val="00386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Шаг </a:t>
            </a:r>
            <a:r>
              <a:rPr kumimoji="0" lang="en-US" alt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2</a:t>
            </a:r>
            <a:endParaRPr kumimoji="0" lang="ru-RU" altLang="ru-RU" sz="18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29" name="Group 11"/>
          <p:cNvGrpSpPr>
            <a:grpSpLocks/>
          </p:cNvGrpSpPr>
          <p:nvPr/>
        </p:nvGrpSpPr>
        <p:grpSpPr bwMode="auto">
          <a:xfrm>
            <a:off x="395536" y="4200996"/>
            <a:ext cx="8267700" cy="1079500"/>
            <a:chOff x="384" y="2752"/>
            <a:chExt cx="5208" cy="734"/>
          </a:xfrm>
        </p:grpSpPr>
        <p:sp>
          <p:nvSpPr>
            <p:cNvPr id="30" name="AutoShape 12"/>
            <p:cNvSpPr>
              <a:spLocks noChangeArrowheads="1"/>
            </p:cNvSpPr>
            <p:nvPr/>
          </p:nvSpPr>
          <p:spPr bwMode="auto">
            <a:xfrm rot="-5400000">
              <a:off x="2621" y="515"/>
              <a:ext cx="734" cy="5208"/>
            </a:xfrm>
            <a:prstGeom prst="downArrow">
              <a:avLst>
                <a:gd name="adj1" fmla="val 100000"/>
                <a:gd name="adj2" fmla="val 26181"/>
              </a:avLst>
            </a:prstGeom>
            <a:solidFill>
              <a:srgbClr val="B2B2B2">
                <a:alpha val="3294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456" y="2858"/>
              <a:ext cx="5136" cy="521"/>
              <a:chOff x="456" y="1055"/>
              <a:chExt cx="2994" cy="567"/>
            </a:xfrm>
          </p:grpSpPr>
          <p:sp>
            <p:nvSpPr>
              <p:cNvPr id="32" name="AutoShape 22"/>
              <p:cNvSpPr>
                <a:spLocks noChangeArrowheads="1"/>
              </p:cNvSpPr>
              <p:nvPr/>
            </p:nvSpPr>
            <p:spPr bwMode="auto">
              <a:xfrm>
                <a:off x="456" y="1055"/>
                <a:ext cx="1040" cy="567"/>
              </a:xfrm>
              <a:prstGeom prst="chevron">
                <a:avLst>
                  <a:gd name="adj" fmla="val 16185"/>
                </a:avLst>
              </a:prstGeom>
              <a:solidFill>
                <a:srgbClr val="99CCFF"/>
              </a:solidFill>
              <a:ln w="9525" algn="ctr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72000" tIns="0" rIns="0" bIns="0" anchor="ctr"/>
              <a:lstStyle>
                <a:lvl1pPr indent="177800"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00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17780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Разработка </a:t>
                </a:r>
                <a:b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</a:b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классификатора </a:t>
                </a:r>
                <a:b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</a:b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бизнес-процессов</a:t>
                </a:r>
              </a:p>
            </p:txBody>
          </p:sp>
          <p:sp>
            <p:nvSpPr>
              <p:cNvPr id="33" name="AutoShape 23"/>
              <p:cNvSpPr>
                <a:spLocks noChangeArrowheads="1"/>
              </p:cNvSpPr>
              <p:nvPr/>
            </p:nvSpPr>
            <p:spPr bwMode="auto">
              <a:xfrm>
                <a:off x="2410" y="1055"/>
                <a:ext cx="1040" cy="567"/>
              </a:xfrm>
              <a:prstGeom prst="chevron">
                <a:avLst>
                  <a:gd name="adj" fmla="val 16185"/>
                </a:avLst>
              </a:prstGeom>
              <a:solidFill>
                <a:srgbClr val="99CCFF"/>
              </a:solidFill>
              <a:ln w="9525" algn="ctr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72000" tIns="0" rIns="0" bIns="0" anchor="ctr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00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Разработка регламентов </a:t>
                </a:r>
                <a:b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</a:b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бизнес-процессов</a:t>
                </a:r>
              </a:p>
            </p:txBody>
          </p:sp>
          <p:sp>
            <p:nvSpPr>
              <p:cNvPr id="34" name="AutoShape 25"/>
              <p:cNvSpPr>
                <a:spLocks noChangeArrowheads="1"/>
              </p:cNvSpPr>
              <p:nvPr/>
            </p:nvSpPr>
            <p:spPr bwMode="auto">
              <a:xfrm>
                <a:off x="1433" y="1055"/>
                <a:ext cx="1039" cy="567"/>
              </a:xfrm>
              <a:prstGeom prst="chevron">
                <a:avLst>
                  <a:gd name="adj" fmla="val 17603"/>
                </a:avLst>
              </a:prstGeom>
              <a:solidFill>
                <a:srgbClr val="99CCFF"/>
              </a:solidFill>
              <a:ln w="9525" algn="ctr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lIns="72000" tIns="0" rIns="0" bIns="0" anchor="ctr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00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Разработка диаграмм, 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уточнение </a:t>
                </a:r>
                <a:b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</a:br>
                <a:r>
                  <a:rPr kumimoji="0" lang="ru-RU" altLang="ru-RU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3864"/>
                    </a:solidFill>
                    <a:effectLst/>
                    <a:uLnTx/>
                    <a:uFillTx/>
                    <a:latin typeface="Arial" pitchFamily="34" charset="0"/>
                  </a:rPr>
                  <a:t>классификатора</a:t>
                </a:r>
              </a:p>
            </p:txBody>
          </p:sp>
        </p:grpSp>
      </p:grp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395536" y="2380134"/>
            <a:ext cx="8277225" cy="1079500"/>
          </a:xfrm>
          <a:prstGeom prst="roundRect">
            <a:avLst>
              <a:gd name="adj" fmla="val 11662"/>
            </a:avLst>
          </a:prstGeom>
          <a:solidFill>
            <a:srgbClr val="FFFF99"/>
          </a:solidFill>
          <a:ln w="9525" algn="ctr">
            <a:solidFill>
              <a:srgbClr val="0095CE"/>
            </a:solidFill>
            <a:round/>
            <a:headEnd type="none" w="lg" len="lg"/>
            <a:tailEnd type="none" w="lg" len="lg"/>
          </a:ln>
          <a:effectLst>
            <a:outerShdw dist="35921" dir="2700000" algn="ctr" rotWithShape="0">
              <a:srgbClr val="0095CE"/>
            </a:outerShdw>
          </a:effectLst>
        </p:spPr>
        <p:txBody>
          <a:bodyPr lIns="18000" tIns="46800" rIns="18000" bIns="46800" anchor="ctr"/>
          <a:lstStyle>
            <a:lvl1pPr marL="901700" indent="-901700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1700" marR="0" lvl="0" indent="-9017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300" i="0" u="none" strike="noStrike" kern="0" cap="none" spc="0" normalizeH="0" baseline="0" noProof="0" dirty="0" smtClean="0">
                <a:ln>
                  <a:noFill/>
                </a:ln>
                <a:solidFill>
                  <a:srgbClr val="005F9C"/>
                </a:solidFill>
                <a:effectLst/>
                <a:uLnTx/>
                <a:uFillTx/>
                <a:latin typeface="Arial" pitchFamily="34" charset="0"/>
              </a:rPr>
              <a:t>Результат</a:t>
            </a:r>
            <a:r>
              <a:rPr kumimoji="0" lang="ru-RU" alt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5F9C"/>
                </a:solidFill>
                <a:effectLst/>
                <a:uLnTx/>
                <a:uFillTx/>
                <a:latin typeface="Arial" pitchFamily="34" charset="0"/>
              </a:rPr>
              <a:t>: разработка модели бизнес-процессов верхнего уровня и матрицы распределения ответственности, Правил описания бизнес-процессов, обучение и мотивация персонала </a:t>
            </a: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395536" y="5374159"/>
            <a:ext cx="8277225" cy="719137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rgbClr val="0095CE"/>
            </a:solidFill>
            <a:round/>
            <a:headEnd type="none" w="lg" len="lg"/>
            <a:tailEnd type="none" w="lg" len="lg"/>
          </a:ln>
          <a:effectLst>
            <a:outerShdw dist="35921" dir="2700000" algn="ctr" rotWithShape="0">
              <a:srgbClr val="0095CE"/>
            </a:outerShdw>
          </a:effectLst>
        </p:spPr>
        <p:txBody>
          <a:bodyPr lIns="18000" tIns="46800" rIns="18000" bIns="46800" anchor="ctr"/>
          <a:lstStyle>
            <a:lvl1pPr marL="901700" indent="-901700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01700" marR="0" lvl="0" indent="-9017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Результат:</a:t>
            </a:r>
            <a:r>
              <a:rPr kumimoji="0" lang="ru-RU" alt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0095CE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ru-RU" alt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5F9C"/>
                </a:solidFill>
                <a:effectLst/>
                <a:uLnTx/>
                <a:uFillTx/>
                <a:latin typeface="Arial" pitchFamily="34" charset="0"/>
              </a:rPr>
              <a:t>совершенствование регламентирующей документации (выход на новый</a:t>
            </a:r>
            <a:r>
              <a:rPr kumimoji="0" lang="en-US" alt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5F9C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ru-RU" alt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005F9C"/>
                </a:solidFill>
                <a:effectLst/>
                <a:uLnTx/>
                <a:uFillTx/>
                <a:latin typeface="Arial" pitchFamily="34" charset="0"/>
              </a:rPr>
              <a:t>качественный уровень), создание условий для внедрения Процессного подхода</a:t>
            </a:r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395536" y="3604096"/>
            <a:ext cx="8267700" cy="0"/>
          </a:xfrm>
          <a:prstGeom prst="line">
            <a:avLst/>
          </a:prstGeom>
          <a:noFill/>
          <a:ln w="9525">
            <a:solidFill>
              <a:srgbClr val="005F9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46800" bIns="46800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Правила моделирования бизнес-процессов</a:t>
            </a:r>
            <a:endParaRPr lang="ru-RU" dirty="0" smtClean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300538" y="731738"/>
            <a:ext cx="4537075" cy="430213"/>
          </a:xfrm>
          <a:prstGeom prst="rect">
            <a:avLst/>
          </a:prstGeom>
          <a:solidFill>
            <a:srgbClr val="0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85725" indent="-85725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FFFFFF"/>
                </a:solidFill>
              </a:rPr>
              <a:t>Назначение</a:t>
            </a:r>
            <a:endParaRPr lang="en-US" altLang="ru-RU" sz="1600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300538" y="1244501"/>
            <a:ext cx="4537075" cy="2862262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93675" indent="-193675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  <a:buFont typeface="Arial" pitchFamily="34" charset="0"/>
              <a:buChar char="•"/>
            </a:pPr>
            <a:r>
              <a:rPr lang="ru-RU" altLang="ru-RU" sz="1400" b="0">
                <a:solidFill>
                  <a:srgbClr val="003864"/>
                </a:solidFill>
              </a:rPr>
              <a:t>Определить правила моделирования деятельности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  <a:buFont typeface="Arial" pitchFamily="34" charset="0"/>
              <a:buChar char="•"/>
            </a:pPr>
            <a:r>
              <a:rPr lang="ru-RU" altLang="ru-RU" sz="1400" b="0">
                <a:solidFill>
                  <a:srgbClr val="003864"/>
                </a:solidFill>
              </a:rPr>
              <a:t>Определить нотации моделирования для каждого уровня детализации, объекты и субъекты моделирования бизнес-процессов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  <a:buFont typeface="Arial" pitchFamily="34" charset="0"/>
              <a:buChar char="•"/>
            </a:pPr>
            <a:r>
              <a:rPr lang="ru-RU" altLang="ru-RU" sz="1400" b="0">
                <a:solidFill>
                  <a:srgbClr val="003864"/>
                </a:solidFill>
              </a:rPr>
              <a:t>Определить методические подходы к моделированию деятельности, общие принципы моделирования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  <a:buFont typeface="Arial" pitchFamily="34" charset="0"/>
              <a:buChar char="•"/>
            </a:pPr>
            <a:r>
              <a:rPr lang="ru-RU" altLang="ru-RU" sz="1400" b="0">
                <a:solidFill>
                  <a:srgbClr val="003864"/>
                </a:solidFill>
              </a:rPr>
              <a:t>Определить классификацию бизнес-процессов,  уровень детализации моделирования бизнес-процессов, порядок описания бизнес-процессов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300538" y="4583013"/>
            <a:ext cx="4537075" cy="143827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93675" indent="-193675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SzTx/>
              <a:buFont typeface="Arial" pitchFamily="34" charset="0"/>
              <a:buChar char="•"/>
            </a:pPr>
            <a:r>
              <a:rPr lang="ru-RU" altLang="ru-RU" sz="1400" b="0">
                <a:solidFill>
                  <a:srgbClr val="003864"/>
                </a:solidFill>
              </a:rPr>
              <a:t>Участники рабочей группы по моделированию деятельности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SzTx/>
              <a:buFont typeface="Arial" pitchFamily="34" charset="0"/>
              <a:buChar char="•"/>
            </a:pPr>
            <a:r>
              <a:rPr lang="ru-RU" altLang="ru-RU" sz="1400" b="0">
                <a:solidFill>
                  <a:srgbClr val="003864"/>
                </a:solidFill>
              </a:rPr>
              <a:t>Иные лица и организации, привлечение которых к деятельности по моделированию процессов необходимо для достижения целей проекта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300538" y="4106763"/>
            <a:ext cx="4537075" cy="430213"/>
          </a:xfrm>
          <a:prstGeom prst="rect">
            <a:avLst/>
          </a:prstGeom>
          <a:solidFill>
            <a:srgbClr val="0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85725" indent="-85725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FFFFFF"/>
                </a:solidFill>
              </a:rPr>
              <a:t>Область применения</a:t>
            </a:r>
            <a:endParaRPr lang="en-US" altLang="ru-RU" sz="1600">
              <a:solidFill>
                <a:srgbClr val="FFFFFF"/>
              </a:solidFill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731738"/>
            <a:ext cx="3794125" cy="52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Логическая структура моделей</a:t>
            </a:r>
            <a:endParaRPr lang="ru-RU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19188" y="5233392"/>
            <a:ext cx="7288212" cy="762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E5E5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09663" y="674092"/>
            <a:ext cx="7288212" cy="13843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E5E5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5" name="Rectangle 46"/>
          <p:cNvSpPr>
            <a:spLocks noChangeArrowheads="1"/>
          </p:cNvSpPr>
          <p:nvPr/>
        </p:nvSpPr>
        <p:spPr bwMode="auto">
          <a:xfrm>
            <a:off x="1131888" y="2477492"/>
            <a:ext cx="7288212" cy="11684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E5E5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6" name="Rectangle 47"/>
          <p:cNvSpPr>
            <a:spLocks noChangeArrowheads="1"/>
          </p:cNvSpPr>
          <p:nvPr/>
        </p:nvSpPr>
        <p:spPr bwMode="auto">
          <a:xfrm>
            <a:off x="5570538" y="2529880"/>
            <a:ext cx="2973387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400">
                <a:solidFill>
                  <a:srgbClr val="003864"/>
                </a:solidFill>
                <a:latin typeface="Myriad Pro"/>
              </a:rPr>
              <a:t>Первый уровень детализации </a:t>
            </a:r>
            <a:r>
              <a:rPr lang="ru-RU" altLang="ru-RU" sz="1400" b="0">
                <a:solidFill>
                  <a:srgbClr val="003864"/>
                </a:solidFill>
                <a:latin typeface="Myriad Pro"/>
              </a:rPr>
              <a:t>диаграммы процессов IDEF0</a:t>
            </a:r>
            <a:r>
              <a:rPr lang="ru-RU" altLang="ru-RU" sz="1400">
                <a:solidFill>
                  <a:srgbClr val="003864"/>
                </a:solidFill>
                <a:latin typeface="Myriad Pro"/>
              </a:rPr>
              <a:t> </a:t>
            </a:r>
          </a:p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000" b="0">
                <a:solidFill>
                  <a:srgbClr val="003864"/>
                </a:solidFill>
                <a:latin typeface="Myriad Pro"/>
              </a:rPr>
              <a:t>Управление процессом, определение информационных, материальных и финансовых потоков, обратных связей по информации и управлению, взаимодействие владельцев бизнес-процессов </a:t>
            </a:r>
          </a:p>
        </p:txBody>
      </p:sp>
      <p:sp>
        <p:nvSpPr>
          <p:cNvPr id="7" name="Rectangle 48"/>
          <p:cNvSpPr>
            <a:spLocks noChangeArrowheads="1"/>
          </p:cNvSpPr>
          <p:nvPr/>
        </p:nvSpPr>
        <p:spPr bwMode="auto">
          <a:xfrm>
            <a:off x="1127125" y="3747492"/>
            <a:ext cx="7288213" cy="11684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E5E5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9" name="Rectangle 49"/>
          <p:cNvSpPr>
            <a:spLocks noChangeArrowheads="1"/>
          </p:cNvSpPr>
          <p:nvPr/>
        </p:nvSpPr>
        <p:spPr bwMode="auto">
          <a:xfrm>
            <a:off x="5570538" y="3820517"/>
            <a:ext cx="2974975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400">
                <a:solidFill>
                  <a:srgbClr val="003864"/>
                </a:solidFill>
                <a:latin typeface="Myriad Pro"/>
              </a:rPr>
              <a:t>Второй уровень детализации </a:t>
            </a:r>
            <a:br>
              <a:rPr lang="ru-RU" altLang="ru-RU" sz="1400">
                <a:solidFill>
                  <a:srgbClr val="003864"/>
                </a:solidFill>
                <a:latin typeface="Myriad Pro"/>
              </a:rPr>
            </a:br>
            <a:r>
              <a:rPr lang="ru-RU" altLang="ru-RU" sz="1400" b="0">
                <a:solidFill>
                  <a:srgbClr val="003864"/>
                </a:solidFill>
                <a:latin typeface="Myriad Pro"/>
              </a:rPr>
              <a:t>диаграммы процедур </a:t>
            </a:r>
            <a:r>
              <a:rPr lang="en-US" altLang="ru-RU" sz="1400" b="0">
                <a:solidFill>
                  <a:srgbClr val="003864"/>
                </a:solidFill>
                <a:latin typeface="Myriad Pro"/>
              </a:rPr>
              <a:t>CFFC</a:t>
            </a:r>
            <a:endParaRPr lang="ru-RU" altLang="ru-RU" sz="1400" b="0">
              <a:solidFill>
                <a:srgbClr val="003864"/>
              </a:solidFill>
              <a:latin typeface="Myriad Pro"/>
            </a:endParaRPr>
          </a:p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000" b="0">
                <a:solidFill>
                  <a:srgbClr val="003864"/>
                </a:solidFill>
                <a:latin typeface="Myriad Pro"/>
              </a:rPr>
              <a:t>Выполнение процедур, взаимодействие подразделений и исполнителей</a:t>
            </a:r>
          </a:p>
        </p:txBody>
      </p:sp>
      <p:grpSp>
        <p:nvGrpSpPr>
          <p:cNvPr id="10" name="Group 135"/>
          <p:cNvGrpSpPr>
            <a:grpSpLocks/>
          </p:cNvGrpSpPr>
          <p:nvPr/>
        </p:nvGrpSpPr>
        <p:grpSpPr bwMode="auto">
          <a:xfrm>
            <a:off x="1565275" y="2413992"/>
            <a:ext cx="3287713" cy="1095375"/>
            <a:chOff x="3125" y="1634"/>
            <a:chExt cx="2132" cy="1088"/>
          </a:xfrm>
        </p:grpSpPr>
        <p:sp>
          <p:nvSpPr>
            <p:cNvPr id="11" name="Rectangle 134"/>
            <p:cNvSpPr>
              <a:spLocks noChangeArrowheads="1"/>
            </p:cNvSpPr>
            <p:nvPr/>
          </p:nvSpPr>
          <p:spPr bwMode="auto">
            <a:xfrm>
              <a:off x="3125" y="1634"/>
              <a:ext cx="2132" cy="10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12" name="Rectangle 118"/>
            <p:cNvSpPr>
              <a:spLocks noChangeArrowheads="1"/>
            </p:cNvSpPr>
            <p:nvPr/>
          </p:nvSpPr>
          <p:spPr bwMode="auto">
            <a:xfrm>
              <a:off x="3424" y="1888"/>
              <a:ext cx="363" cy="227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cxnSp>
          <p:nvCxnSpPr>
            <p:cNvPr id="13" name="AutoShape 119"/>
            <p:cNvCxnSpPr>
              <a:cxnSpLocks noChangeShapeType="1"/>
              <a:stCxn id="12" idx="3"/>
              <a:endCxn id="14" idx="1"/>
            </p:cNvCxnSpPr>
            <p:nvPr/>
          </p:nvCxnSpPr>
          <p:spPr bwMode="auto">
            <a:xfrm>
              <a:off x="3787" y="2002"/>
              <a:ext cx="227" cy="181"/>
            </a:xfrm>
            <a:prstGeom prst="bentConnector3">
              <a:avLst>
                <a:gd name="adj1" fmla="val 49778"/>
              </a:avLst>
            </a:prstGeom>
            <a:noFill/>
            <a:ln w="9525">
              <a:solidFill>
                <a:srgbClr val="0033C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Rectangle 122"/>
            <p:cNvSpPr>
              <a:spLocks noChangeArrowheads="1"/>
            </p:cNvSpPr>
            <p:nvPr/>
          </p:nvSpPr>
          <p:spPr bwMode="auto">
            <a:xfrm>
              <a:off x="4014" y="2069"/>
              <a:ext cx="363" cy="227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cxnSp>
          <p:nvCxnSpPr>
            <p:cNvPr id="15" name="AutoShape 123"/>
            <p:cNvCxnSpPr>
              <a:cxnSpLocks noChangeShapeType="1"/>
              <a:stCxn id="14" idx="3"/>
              <a:endCxn id="16" idx="1"/>
            </p:cNvCxnSpPr>
            <p:nvPr/>
          </p:nvCxnSpPr>
          <p:spPr bwMode="auto">
            <a:xfrm>
              <a:off x="4377" y="2183"/>
              <a:ext cx="218" cy="200"/>
            </a:xfrm>
            <a:prstGeom prst="bentConnector3">
              <a:avLst>
                <a:gd name="adj1" fmla="val 49542"/>
              </a:avLst>
            </a:prstGeom>
            <a:noFill/>
            <a:ln w="9525">
              <a:solidFill>
                <a:srgbClr val="0033C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Rectangle 124"/>
            <p:cNvSpPr>
              <a:spLocks noChangeArrowheads="1"/>
            </p:cNvSpPr>
            <p:nvPr/>
          </p:nvSpPr>
          <p:spPr bwMode="auto">
            <a:xfrm>
              <a:off x="4595" y="2269"/>
              <a:ext cx="363" cy="227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cxnSp>
          <p:nvCxnSpPr>
            <p:cNvPr id="17" name="AutoShape 126"/>
            <p:cNvCxnSpPr>
              <a:cxnSpLocks noChangeShapeType="1"/>
              <a:endCxn id="12" idx="1"/>
            </p:cNvCxnSpPr>
            <p:nvPr/>
          </p:nvCxnSpPr>
          <p:spPr bwMode="auto">
            <a:xfrm>
              <a:off x="3152" y="2001"/>
              <a:ext cx="272" cy="1"/>
            </a:xfrm>
            <a:prstGeom prst="straightConnector1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27"/>
            <p:cNvCxnSpPr>
              <a:cxnSpLocks noChangeShapeType="1"/>
              <a:stCxn id="16" idx="3"/>
            </p:cNvCxnSpPr>
            <p:nvPr/>
          </p:nvCxnSpPr>
          <p:spPr bwMode="auto">
            <a:xfrm>
              <a:off x="4958" y="2383"/>
              <a:ext cx="281" cy="5"/>
            </a:xfrm>
            <a:prstGeom prst="straightConnector1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28"/>
            <p:cNvCxnSpPr>
              <a:cxnSpLocks noChangeShapeType="1"/>
              <a:endCxn id="12" idx="2"/>
            </p:cNvCxnSpPr>
            <p:nvPr/>
          </p:nvCxnSpPr>
          <p:spPr bwMode="auto">
            <a:xfrm flipV="1">
              <a:off x="3606" y="2115"/>
              <a:ext cx="0" cy="589"/>
            </a:xfrm>
            <a:prstGeom prst="straightConnector1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29"/>
            <p:cNvCxnSpPr>
              <a:cxnSpLocks noChangeShapeType="1"/>
              <a:endCxn id="14" idx="2"/>
            </p:cNvCxnSpPr>
            <p:nvPr/>
          </p:nvCxnSpPr>
          <p:spPr bwMode="auto">
            <a:xfrm flipV="1">
              <a:off x="4195" y="2296"/>
              <a:ext cx="1" cy="318"/>
            </a:xfrm>
            <a:prstGeom prst="straightConnector1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AutoShape 130"/>
            <p:cNvCxnSpPr>
              <a:cxnSpLocks noChangeShapeType="1"/>
              <a:endCxn id="16" idx="2"/>
            </p:cNvCxnSpPr>
            <p:nvPr/>
          </p:nvCxnSpPr>
          <p:spPr bwMode="auto">
            <a:xfrm flipV="1">
              <a:off x="3606" y="2496"/>
              <a:ext cx="1171" cy="118"/>
            </a:xfrm>
            <a:prstGeom prst="bentConnector2">
              <a:avLst/>
            </a:prstGeom>
            <a:noFill/>
            <a:ln w="9525">
              <a:solidFill>
                <a:srgbClr val="0033C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131"/>
            <p:cNvCxnSpPr>
              <a:cxnSpLocks noChangeShapeType="1"/>
            </p:cNvCxnSpPr>
            <p:nvPr/>
          </p:nvCxnSpPr>
          <p:spPr bwMode="auto">
            <a:xfrm>
              <a:off x="3606" y="1661"/>
              <a:ext cx="1" cy="228"/>
            </a:xfrm>
            <a:prstGeom prst="straightConnector1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132"/>
            <p:cNvCxnSpPr>
              <a:cxnSpLocks noChangeShapeType="1"/>
              <a:endCxn id="14" idx="0"/>
            </p:cNvCxnSpPr>
            <p:nvPr/>
          </p:nvCxnSpPr>
          <p:spPr bwMode="auto">
            <a:xfrm>
              <a:off x="4195" y="1752"/>
              <a:ext cx="1" cy="317"/>
            </a:xfrm>
            <a:prstGeom prst="straightConnector1">
              <a:avLst/>
            </a:prstGeom>
            <a:noFill/>
            <a:ln w="9525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133"/>
            <p:cNvCxnSpPr>
              <a:cxnSpLocks noChangeShapeType="1"/>
              <a:endCxn id="16" idx="0"/>
            </p:cNvCxnSpPr>
            <p:nvPr/>
          </p:nvCxnSpPr>
          <p:spPr bwMode="auto">
            <a:xfrm>
              <a:off x="3606" y="1752"/>
              <a:ext cx="1171" cy="517"/>
            </a:xfrm>
            <a:prstGeom prst="bentConnector2">
              <a:avLst/>
            </a:prstGeom>
            <a:noFill/>
            <a:ln w="9525">
              <a:solidFill>
                <a:srgbClr val="0033C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5" name="Rectangle 217"/>
          <p:cNvSpPr>
            <a:spLocks noChangeArrowheads="1"/>
          </p:cNvSpPr>
          <p:nvPr/>
        </p:nvSpPr>
        <p:spPr bwMode="auto">
          <a:xfrm>
            <a:off x="4041775" y="2494955"/>
            <a:ext cx="758825" cy="2444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600" b="0">
                <a:solidFill>
                  <a:srgbClr val="CC3300"/>
                </a:solidFill>
                <a:latin typeface="Myriad Pro"/>
              </a:rPr>
              <a:t>IDEF0</a:t>
            </a:r>
            <a:endParaRPr lang="ru-RU" altLang="ru-RU" sz="1600" b="0">
              <a:solidFill>
                <a:srgbClr val="CC3300"/>
              </a:solidFill>
              <a:latin typeface="Myriad Pro"/>
            </a:endParaRPr>
          </a:p>
        </p:txBody>
      </p:sp>
      <p:sp>
        <p:nvSpPr>
          <p:cNvPr id="26" name="Rectangle 104"/>
          <p:cNvSpPr>
            <a:spLocks noChangeArrowheads="1"/>
          </p:cNvSpPr>
          <p:nvPr/>
        </p:nvSpPr>
        <p:spPr bwMode="auto">
          <a:xfrm>
            <a:off x="5570538" y="5306417"/>
            <a:ext cx="2932112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400">
                <a:solidFill>
                  <a:srgbClr val="003864"/>
                </a:solidFill>
                <a:latin typeface="Myriad Pro"/>
              </a:rPr>
              <a:t>Третий уровень детализации</a:t>
            </a:r>
            <a:br>
              <a:rPr lang="ru-RU" altLang="ru-RU" sz="1400">
                <a:solidFill>
                  <a:srgbClr val="003864"/>
                </a:solidFill>
                <a:latin typeface="Myriad Pro"/>
              </a:rPr>
            </a:br>
            <a:r>
              <a:rPr lang="ru-RU" altLang="ru-RU" sz="1400" b="0">
                <a:solidFill>
                  <a:srgbClr val="003864"/>
                </a:solidFill>
                <a:latin typeface="Myriad Pro"/>
              </a:rPr>
              <a:t>диаграммы</a:t>
            </a:r>
            <a:r>
              <a:rPr lang="en-US" altLang="ru-RU" sz="1400" b="0">
                <a:solidFill>
                  <a:srgbClr val="003864"/>
                </a:solidFill>
                <a:latin typeface="Myriad Pro"/>
              </a:rPr>
              <a:t> </a:t>
            </a:r>
            <a:r>
              <a:rPr lang="ru-RU" altLang="ru-RU" sz="1400" b="0">
                <a:solidFill>
                  <a:srgbClr val="003864"/>
                </a:solidFill>
                <a:latin typeface="Myriad Pro"/>
              </a:rPr>
              <a:t>операций ЕРС</a:t>
            </a:r>
          </a:p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000" b="0">
                <a:solidFill>
                  <a:srgbClr val="003864"/>
                </a:solidFill>
                <a:latin typeface="Myriad Pro"/>
              </a:rPr>
              <a:t>Логика работы информационной системы, автоматизация операций</a:t>
            </a:r>
          </a:p>
        </p:txBody>
      </p:sp>
      <p:grpSp>
        <p:nvGrpSpPr>
          <p:cNvPr id="27" name="Group 105"/>
          <p:cNvGrpSpPr>
            <a:grpSpLocks/>
          </p:cNvGrpSpPr>
          <p:nvPr/>
        </p:nvGrpSpPr>
        <p:grpSpPr bwMode="auto">
          <a:xfrm>
            <a:off x="4837113" y="2375892"/>
            <a:ext cx="3516312" cy="2717800"/>
            <a:chOff x="384" y="1704"/>
            <a:chExt cx="5208" cy="1712"/>
          </a:xfrm>
        </p:grpSpPr>
        <p:sp>
          <p:nvSpPr>
            <p:cNvPr id="28" name="Line 106"/>
            <p:cNvSpPr>
              <a:spLocks noChangeShapeType="1"/>
            </p:cNvSpPr>
            <p:nvPr/>
          </p:nvSpPr>
          <p:spPr bwMode="auto">
            <a:xfrm>
              <a:off x="384" y="2536"/>
              <a:ext cx="5208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tIns="46800" bIns="46800"/>
            <a:lstStyle/>
            <a:p>
              <a:endParaRPr lang="ru-RU"/>
            </a:p>
          </p:txBody>
        </p:sp>
        <p:sp>
          <p:nvSpPr>
            <p:cNvPr id="29" name="Line 107"/>
            <p:cNvSpPr>
              <a:spLocks noChangeShapeType="1"/>
            </p:cNvSpPr>
            <p:nvPr/>
          </p:nvSpPr>
          <p:spPr bwMode="auto">
            <a:xfrm>
              <a:off x="384" y="1704"/>
              <a:ext cx="5208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tIns="46800" bIns="46800"/>
            <a:lstStyle/>
            <a:p>
              <a:endParaRPr lang="ru-RU"/>
            </a:p>
          </p:txBody>
        </p:sp>
        <p:sp>
          <p:nvSpPr>
            <p:cNvPr id="30" name="Line 108"/>
            <p:cNvSpPr>
              <a:spLocks noChangeShapeType="1"/>
            </p:cNvSpPr>
            <p:nvPr/>
          </p:nvSpPr>
          <p:spPr bwMode="auto">
            <a:xfrm>
              <a:off x="384" y="3416"/>
              <a:ext cx="5208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tIns="46800" bIns="46800"/>
            <a:lstStyle/>
            <a:p>
              <a:endParaRPr lang="ru-RU"/>
            </a:p>
          </p:txBody>
        </p:sp>
      </p:grpSp>
      <p:grpSp>
        <p:nvGrpSpPr>
          <p:cNvPr id="31" name="Group 175"/>
          <p:cNvGrpSpPr>
            <a:grpSpLocks/>
          </p:cNvGrpSpPr>
          <p:nvPr/>
        </p:nvGrpSpPr>
        <p:grpSpPr bwMode="auto">
          <a:xfrm>
            <a:off x="2646363" y="3637955"/>
            <a:ext cx="1262062" cy="1531937"/>
            <a:chOff x="2789" y="2840"/>
            <a:chExt cx="844" cy="935"/>
          </a:xfrm>
        </p:grpSpPr>
        <p:grpSp>
          <p:nvGrpSpPr>
            <p:cNvPr id="32" name="Group 161"/>
            <p:cNvGrpSpPr>
              <a:grpSpLocks/>
            </p:cNvGrpSpPr>
            <p:nvPr/>
          </p:nvGrpSpPr>
          <p:grpSpPr bwMode="auto">
            <a:xfrm>
              <a:off x="2789" y="2840"/>
              <a:ext cx="844" cy="935"/>
              <a:chOff x="3515" y="2606"/>
              <a:chExt cx="817" cy="869"/>
            </a:xfrm>
          </p:grpSpPr>
          <p:sp>
            <p:nvSpPr>
              <p:cNvPr id="45" name="Rectangle 154"/>
              <p:cNvSpPr>
                <a:spLocks noChangeArrowheads="1"/>
              </p:cNvSpPr>
              <p:nvPr/>
            </p:nvSpPr>
            <p:spPr bwMode="auto">
              <a:xfrm>
                <a:off x="3515" y="2614"/>
                <a:ext cx="817" cy="861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rgbClr val="0033CC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00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 b="0">
                  <a:solidFill>
                    <a:srgbClr val="003864"/>
                  </a:solidFill>
                  <a:latin typeface="Myriad Pro"/>
                </a:endParaRPr>
              </a:p>
            </p:txBody>
          </p:sp>
          <p:sp>
            <p:nvSpPr>
              <p:cNvPr id="46" name="Line 155"/>
              <p:cNvSpPr>
                <a:spLocks noChangeShapeType="1"/>
              </p:cNvSpPr>
              <p:nvPr/>
            </p:nvSpPr>
            <p:spPr bwMode="auto">
              <a:xfrm>
                <a:off x="3717" y="2614"/>
                <a:ext cx="0" cy="861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" name="Line 156"/>
              <p:cNvSpPr>
                <a:spLocks noChangeShapeType="1"/>
              </p:cNvSpPr>
              <p:nvPr/>
            </p:nvSpPr>
            <p:spPr bwMode="auto">
              <a:xfrm>
                <a:off x="3922" y="2614"/>
                <a:ext cx="0" cy="861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" name="Line 157"/>
              <p:cNvSpPr>
                <a:spLocks noChangeShapeType="1"/>
              </p:cNvSpPr>
              <p:nvPr/>
            </p:nvSpPr>
            <p:spPr bwMode="auto">
              <a:xfrm>
                <a:off x="4126" y="2606"/>
                <a:ext cx="0" cy="861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" name="Line 160"/>
              <p:cNvSpPr>
                <a:spLocks noChangeShapeType="1"/>
              </p:cNvSpPr>
              <p:nvPr/>
            </p:nvSpPr>
            <p:spPr bwMode="auto">
              <a:xfrm>
                <a:off x="3515" y="2759"/>
                <a:ext cx="817" cy="0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3" name="Rectangle 162"/>
            <p:cNvSpPr>
              <a:spLocks noChangeArrowheads="1"/>
            </p:cNvSpPr>
            <p:nvPr/>
          </p:nvSpPr>
          <p:spPr bwMode="auto">
            <a:xfrm>
              <a:off x="2825" y="3059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34" name="Rectangle 163"/>
            <p:cNvSpPr>
              <a:spLocks noChangeArrowheads="1"/>
            </p:cNvSpPr>
            <p:nvPr/>
          </p:nvSpPr>
          <p:spPr bwMode="auto">
            <a:xfrm>
              <a:off x="3243" y="3150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35" name="Rectangle 164"/>
            <p:cNvSpPr>
              <a:spLocks noChangeArrowheads="1"/>
            </p:cNvSpPr>
            <p:nvPr/>
          </p:nvSpPr>
          <p:spPr bwMode="auto">
            <a:xfrm>
              <a:off x="3024" y="3258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36" name="Rectangle 165"/>
            <p:cNvSpPr>
              <a:spLocks noChangeArrowheads="1"/>
            </p:cNvSpPr>
            <p:nvPr/>
          </p:nvSpPr>
          <p:spPr bwMode="auto">
            <a:xfrm>
              <a:off x="2825" y="3448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37" name="Rectangle 166"/>
            <p:cNvSpPr>
              <a:spLocks noChangeArrowheads="1"/>
            </p:cNvSpPr>
            <p:nvPr/>
          </p:nvSpPr>
          <p:spPr bwMode="auto">
            <a:xfrm>
              <a:off x="3460" y="3503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38" name="Rectangle 167"/>
            <p:cNvSpPr>
              <a:spLocks noChangeArrowheads="1"/>
            </p:cNvSpPr>
            <p:nvPr/>
          </p:nvSpPr>
          <p:spPr bwMode="auto">
            <a:xfrm>
              <a:off x="3243" y="3657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cxnSp>
          <p:nvCxnSpPr>
            <p:cNvPr id="39" name="AutoShape 169"/>
            <p:cNvCxnSpPr>
              <a:cxnSpLocks noChangeShapeType="1"/>
              <a:stCxn id="33" idx="2"/>
              <a:endCxn id="35" idx="0"/>
            </p:cNvCxnSpPr>
            <p:nvPr/>
          </p:nvCxnSpPr>
          <p:spPr bwMode="auto">
            <a:xfrm rot="16200000" flipH="1">
              <a:off x="2938" y="3104"/>
              <a:ext cx="109" cy="199"/>
            </a:xfrm>
            <a:prstGeom prst="bentConnector3">
              <a:avLst>
                <a:gd name="adj1" fmla="val 49542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AutoShape 170"/>
            <p:cNvCxnSpPr>
              <a:cxnSpLocks noChangeShapeType="1"/>
              <a:stCxn id="35" idx="2"/>
              <a:endCxn id="36" idx="0"/>
            </p:cNvCxnSpPr>
            <p:nvPr/>
          </p:nvCxnSpPr>
          <p:spPr bwMode="auto">
            <a:xfrm rot="5400000">
              <a:off x="2943" y="3298"/>
              <a:ext cx="100" cy="199"/>
            </a:xfrm>
            <a:prstGeom prst="bentConnector3">
              <a:avLst>
                <a:gd name="adj1" fmla="val 50000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AutoShape 171"/>
            <p:cNvCxnSpPr>
              <a:cxnSpLocks noChangeShapeType="1"/>
              <a:stCxn id="33" idx="3"/>
              <a:endCxn id="34" idx="0"/>
            </p:cNvCxnSpPr>
            <p:nvPr/>
          </p:nvCxnSpPr>
          <p:spPr bwMode="auto">
            <a:xfrm>
              <a:off x="2961" y="3104"/>
              <a:ext cx="350" cy="46"/>
            </a:xfrm>
            <a:prstGeom prst="bentConnector2">
              <a:avLst/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AutoShape 172"/>
            <p:cNvCxnSpPr>
              <a:cxnSpLocks noChangeShapeType="1"/>
              <a:stCxn id="34" idx="2"/>
              <a:endCxn id="37" idx="0"/>
            </p:cNvCxnSpPr>
            <p:nvPr/>
          </p:nvCxnSpPr>
          <p:spPr bwMode="auto">
            <a:xfrm rot="16200000" flipH="1">
              <a:off x="3288" y="3263"/>
              <a:ext cx="263" cy="217"/>
            </a:xfrm>
            <a:prstGeom prst="bentConnector3">
              <a:avLst>
                <a:gd name="adj1" fmla="val 49810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173"/>
            <p:cNvCxnSpPr>
              <a:cxnSpLocks noChangeShapeType="1"/>
              <a:stCxn id="36" idx="2"/>
              <a:endCxn id="38" idx="0"/>
            </p:cNvCxnSpPr>
            <p:nvPr/>
          </p:nvCxnSpPr>
          <p:spPr bwMode="auto">
            <a:xfrm rot="16200000" flipH="1">
              <a:off x="3042" y="3389"/>
              <a:ext cx="119" cy="418"/>
            </a:xfrm>
            <a:prstGeom prst="bentConnector3">
              <a:avLst>
                <a:gd name="adj1" fmla="val 49579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174"/>
            <p:cNvCxnSpPr>
              <a:cxnSpLocks noChangeShapeType="1"/>
              <a:stCxn id="37" idx="2"/>
              <a:endCxn id="38" idx="3"/>
            </p:cNvCxnSpPr>
            <p:nvPr/>
          </p:nvCxnSpPr>
          <p:spPr bwMode="auto">
            <a:xfrm rot="5400000">
              <a:off x="3399" y="3573"/>
              <a:ext cx="109" cy="149"/>
            </a:xfrm>
            <a:prstGeom prst="bentConnector2">
              <a:avLst/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0" name="AutoShape 176"/>
          <p:cNvSpPr>
            <a:spLocks noChangeArrowheads="1"/>
          </p:cNvSpPr>
          <p:nvPr/>
        </p:nvSpPr>
        <p:spPr bwMode="auto">
          <a:xfrm>
            <a:off x="2665413" y="3077567"/>
            <a:ext cx="1243012" cy="531813"/>
          </a:xfrm>
          <a:prstGeom prst="triangle">
            <a:avLst>
              <a:gd name="adj" fmla="val 42657"/>
            </a:avLst>
          </a:prstGeom>
          <a:solidFill>
            <a:srgbClr val="0099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51" name="Rectangle 218"/>
          <p:cNvSpPr>
            <a:spLocks noChangeArrowheads="1"/>
          </p:cNvSpPr>
          <p:nvPr/>
        </p:nvSpPr>
        <p:spPr bwMode="auto">
          <a:xfrm>
            <a:off x="2655888" y="3666530"/>
            <a:ext cx="1247775" cy="273050"/>
          </a:xfrm>
          <a:prstGeom prst="rect">
            <a:avLst/>
          </a:prstGeom>
          <a:solidFill>
            <a:srgbClr val="FFFF99"/>
          </a:solidFill>
          <a:ln w="28575">
            <a:solidFill>
              <a:srgbClr val="0066CC"/>
            </a:solidFill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CFFC</a:t>
            </a:r>
            <a:endParaRPr lang="ru-RU" sz="160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pSp>
        <p:nvGrpSpPr>
          <p:cNvPr id="52" name="Group 175"/>
          <p:cNvGrpSpPr>
            <a:grpSpLocks/>
          </p:cNvGrpSpPr>
          <p:nvPr/>
        </p:nvGrpSpPr>
        <p:grpSpPr bwMode="auto">
          <a:xfrm>
            <a:off x="3954463" y="3653830"/>
            <a:ext cx="1262062" cy="1531937"/>
            <a:chOff x="2789" y="2840"/>
            <a:chExt cx="844" cy="935"/>
          </a:xfrm>
        </p:grpSpPr>
        <p:grpSp>
          <p:nvGrpSpPr>
            <p:cNvPr id="53" name="Group 161"/>
            <p:cNvGrpSpPr>
              <a:grpSpLocks/>
            </p:cNvGrpSpPr>
            <p:nvPr/>
          </p:nvGrpSpPr>
          <p:grpSpPr bwMode="auto">
            <a:xfrm>
              <a:off x="2789" y="2840"/>
              <a:ext cx="844" cy="935"/>
              <a:chOff x="3515" y="2606"/>
              <a:chExt cx="817" cy="869"/>
            </a:xfrm>
          </p:grpSpPr>
          <p:sp>
            <p:nvSpPr>
              <p:cNvPr id="66" name="Rectangle 154"/>
              <p:cNvSpPr>
                <a:spLocks noChangeArrowheads="1"/>
              </p:cNvSpPr>
              <p:nvPr/>
            </p:nvSpPr>
            <p:spPr bwMode="auto">
              <a:xfrm>
                <a:off x="3515" y="2614"/>
                <a:ext cx="817" cy="861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rgbClr val="0033CC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00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 b="0">
                  <a:solidFill>
                    <a:srgbClr val="003864"/>
                  </a:solidFill>
                  <a:latin typeface="Myriad Pro"/>
                </a:endParaRPr>
              </a:p>
            </p:txBody>
          </p:sp>
          <p:sp>
            <p:nvSpPr>
              <p:cNvPr id="67" name="Line 155"/>
              <p:cNvSpPr>
                <a:spLocks noChangeShapeType="1"/>
              </p:cNvSpPr>
              <p:nvPr/>
            </p:nvSpPr>
            <p:spPr bwMode="auto">
              <a:xfrm>
                <a:off x="3717" y="2614"/>
                <a:ext cx="0" cy="861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8" name="Line 156"/>
              <p:cNvSpPr>
                <a:spLocks noChangeShapeType="1"/>
              </p:cNvSpPr>
              <p:nvPr/>
            </p:nvSpPr>
            <p:spPr bwMode="auto">
              <a:xfrm>
                <a:off x="3922" y="2614"/>
                <a:ext cx="0" cy="861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" name="Line 157"/>
              <p:cNvSpPr>
                <a:spLocks noChangeShapeType="1"/>
              </p:cNvSpPr>
              <p:nvPr/>
            </p:nvSpPr>
            <p:spPr bwMode="auto">
              <a:xfrm>
                <a:off x="4126" y="2606"/>
                <a:ext cx="0" cy="861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" name="Line 160"/>
              <p:cNvSpPr>
                <a:spLocks noChangeShapeType="1"/>
              </p:cNvSpPr>
              <p:nvPr/>
            </p:nvSpPr>
            <p:spPr bwMode="auto">
              <a:xfrm>
                <a:off x="3515" y="2759"/>
                <a:ext cx="817" cy="0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4" name="Rectangle 162"/>
            <p:cNvSpPr>
              <a:spLocks noChangeArrowheads="1"/>
            </p:cNvSpPr>
            <p:nvPr/>
          </p:nvSpPr>
          <p:spPr bwMode="auto">
            <a:xfrm>
              <a:off x="2825" y="3059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55" name="Rectangle 163"/>
            <p:cNvSpPr>
              <a:spLocks noChangeArrowheads="1"/>
            </p:cNvSpPr>
            <p:nvPr/>
          </p:nvSpPr>
          <p:spPr bwMode="auto">
            <a:xfrm>
              <a:off x="3243" y="3150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56" name="Rectangle 164"/>
            <p:cNvSpPr>
              <a:spLocks noChangeArrowheads="1"/>
            </p:cNvSpPr>
            <p:nvPr/>
          </p:nvSpPr>
          <p:spPr bwMode="auto">
            <a:xfrm>
              <a:off x="3024" y="3258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57" name="Rectangle 165"/>
            <p:cNvSpPr>
              <a:spLocks noChangeArrowheads="1"/>
            </p:cNvSpPr>
            <p:nvPr/>
          </p:nvSpPr>
          <p:spPr bwMode="auto">
            <a:xfrm>
              <a:off x="2825" y="3448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58" name="Rectangle 166"/>
            <p:cNvSpPr>
              <a:spLocks noChangeArrowheads="1"/>
            </p:cNvSpPr>
            <p:nvPr/>
          </p:nvSpPr>
          <p:spPr bwMode="auto">
            <a:xfrm>
              <a:off x="3460" y="3503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59" name="Rectangle 167"/>
            <p:cNvSpPr>
              <a:spLocks noChangeArrowheads="1"/>
            </p:cNvSpPr>
            <p:nvPr/>
          </p:nvSpPr>
          <p:spPr bwMode="auto">
            <a:xfrm>
              <a:off x="3243" y="3657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cxnSp>
          <p:nvCxnSpPr>
            <p:cNvPr id="60" name="AutoShape 169"/>
            <p:cNvCxnSpPr>
              <a:cxnSpLocks noChangeShapeType="1"/>
              <a:stCxn id="54" idx="2"/>
              <a:endCxn id="56" idx="0"/>
            </p:cNvCxnSpPr>
            <p:nvPr/>
          </p:nvCxnSpPr>
          <p:spPr bwMode="auto">
            <a:xfrm rot="16200000" flipH="1">
              <a:off x="2938" y="3104"/>
              <a:ext cx="109" cy="199"/>
            </a:xfrm>
            <a:prstGeom prst="bentConnector3">
              <a:avLst>
                <a:gd name="adj1" fmla="val 49542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AutoShape 170"/>
            <p:cNvCxnSpPr>
              <a:cxnSpLocks noChangeShapeType="1"/>
              <a:stCxn id="56" idx="2"/>
              <a:endCxn id="57" idx="0"/>
            </p:cNvCxnSpPr>
            <p:nvPr/>
          </p:nvCxnSpPr>
          <p:spPr bwMode="auto">
            <a:xfrm rot="5400000">
              <a:off x="2943" y="3298"/>
              <a:ext cx="100" cy="199"/>
            </a:xfrm>
            <a:prstGeom prst="bentConnector3">
              <a:avLst>
                <a:gd name="adj1" fmla="val 50000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AutoShape 171"/>
            <p:cNvCxnSpPr>
              <a:cxnSpLocks noChangeShapeType="1"/>
              <a:stCxn id="54" idx="3"/>
              <a:endCxn id="55" idx="0"/>
            </p:cNvCxnSpPr>
            <p:nvPr/>
          </p:nvCxnSpPr>
          <p:spPr bwMode="auto">
            <a:xfrm>
              <a:off x="2961" y="3104"/>
              <a:ext cx="350" cy="46"/>
            </a:xfrm>
            <a:prstGeom prst="bentConnector2">
              <a:avLst/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AutoShape 172"/>
            <p:cNvCxnSpPr>
              <a:cxnSpLocks noChangeShapeType="1"/>
              <a:stCxn id="55" idx="2"/>
              <a:endCxn id="58" idx="0"/>
            </p:cNvCxnSpPr>
            <p:nvPr/>
          </p:nvCxnSpPr>
          <p:spPr bwMode="auto">
            <a:xfrm rot="16200000" flipH="1">
              <a:off x="3288" y="3263"/>
              <a:ext cx="263" cy="217"/>
            </a:xfrm>
            <a:prstGeom prst="bentConnector3">
              <a:avLst>
                <a:gd name="adj1" fmla="val 49810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AutoShape 173"/>
            <p:cNvCxnSpPr>
              <a:cxnSpLocks noChangeShapeType="1"/>
              <a:stCxn id="57" idx="2"/>
              <a:endCxn id="59" idx="0"/>
            </p:cNvCxnSpPr>
            <p:nvPr/>
          </p:nvCxnSpPr>
          <p:spPr bwMode="auto">
            <a:xfrm rot="16200000" flipH="1">
              <a:off x="3042" y="3389"/>
              <a:ext cx="119" cy="418"/>
            </a:xfrm>
            <a:prstGeom prst="bentConnector3">
              <a:avLst>
                <a:gd name="adj1" fmla="val 49579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AutoShape 174"/>
            <p:cNvCxnSpPr>
              <a:cxnSpLocks noChangeShapeType="1"/>
              <a:stCxn id="58" idx="2"/>
              <a:endCxn id="59" idx="3"/>
            </p:cNvCxnSpPr>
            <p:nvPr/>
          </p:nvCxnSpPr>
          <p:spPr bwMode="auto">
            <a:xfrm rot="5400000">
              <a:off x="3399" y="3573"/>
              <a:ext cx="109" cy="149"/>
            </a:xfrm>
            <a:prstGeom prst="bentConnector2">
              <a:avLst/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1" name="AutoShape 176"/>
          <p:cNvSpPr>
            <a:spLocks noChangeArrowheads="1"/>
          </p:cNvSpPr>
          <p:nvPr/>
        </p:nvSpPr>
        <p:spPr bwMode="auto">
          <a:xfrm>
            <a:off x="3973513" y="3322042"/>
            <a:ext cx="1243012" cy="303213"/>
          </a:xfrm>
          <a:prstGeom prst="triangle">
            <a:avLst>
              <a:gd name="adj" fmla="val 12898"/>
            </a:avLst>
          </a:prstGeom>
          <a:solidFill>
            <a:srgbClr val="0099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grpSp>
        <p:nvGrpSpPr>
          <p:cNvPr id="72" name="Group 175"/>
          <p:cNvGrpSpPr>
            <a:grpSpLocks/>
          </p:cNvGrpSpPr>
          <p:nvPr/>
        </p:nvGrpSpPr>
        <p:grpSpPr bwMode="auto">
          <a:xfrm>
            <a:off x="1349375" y="3641130"/>
            <a:ext cx="1262063" cy="1531937"/>
            <a:chOff x="2789" y="2840"/>
            <a:chExt cx="844" cy="935"/>
          </a:xfrm>
        </p:grpSpPr>
        <p:grpSp>
          <p:nvGrpSpPr>
            <p:cNvPr id="73" name="Group 161"/>
            <p:cNvGrpSpPr>
              <a:grpSpLocks/>
            </p:cNvGrpSpPr>
            <p:nvPr/>
          </p:nvGrpSpPr>
          <p:grpSpPr bwMode="auto">
            <a:xfrm>
              <a:off x="2789" y="2840"/>
              <a:ext cx="844" cy="935"/>
              <a:chOff x="3515" y="2606"/>
              <a:chExt cx="817" cy="869"/>
            </a:xfrm>
          </p:grpSpPr>
          <p:sp>
            <p:nvSpPr>
              <p:cNvPr id="86" name="Rectangle 154"/>
              <p:cNvSpPr>
                <a:spLocks noChangeArrowheads="1"/>
              </p:cNvSpPr>
              <p:nvPr/>
            </p:nvSpPr>
            <p:spPr bwMode="auto">
              <a:xfrm>
                <a:off x="3515" y="2614"/>
                <a:ext cx="817" cy="861"/>
              </a:xfrm>
              <a:prstGeom prst="rect">
                <a:avLst/>
              </a:prstGeom>
              <a:solidFill>
                <a:schemeClr val="bg2"/>
              </a:solidFill>
              <a:ln w="3175" algn="ctr">
                <a:solidFill>
                  <a:srgbClr val="0033CC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0095CE"/>
                  </a:buClr>
                  <a:buSzPct val="85000"/>
                  <a:buFont typeface="Arial" pitchFamily="34" charset="0"/>
                  <a:buChar char="●"/>
                  <a:defRPr sz="2000" b="1">
                    <a:solidFill>
                      <a:srgbClr val="0000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◦"/>
                  <a:defRPr sz="2000">
                    <a:solidFill>
                      <a:srgbClr val="003864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95CE"/>
                  </a:buClr>
                  <a:buSzPct val="120000"/>
                  <a:buFont typeface="Arial" pitchFamily="34" charset="0"/>
                  <a:buChar char="▪"/>
                  <a:defRPr>
                    <a:solidFill>
                      <a:srgbClr val="003864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-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 b="0">
                  <a:solidFill>
                    <a:srgbClr val="003864"/>
                  </a:solidFill>
                  <a:latin typeface="Myriad Pro"/>
                </a:endParaRPr>
              </a:p>
            </p:txBody>
          </p:sp>
          <p:sp>
            <p:nvSpPr>
              <p:cNvPr id="87" name="Line 155"/>
              <p:cNvSpPr>
                <a:spLocks noChangeShapeType="1"/>
              </p:cNvSpPr>
              <p:nvPr/>
            </p:nvSpPr>
            <p:spPr bwMode="auto">
              <a:xfrm>
                <a:off x="3717" y="2614"/>
                <a:ext cx="0" cy="861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" name="Line 156"/>
              <p:cNvSpPr>
                <a:spLocks noChangeShapeType="1"/>
              </p:cNvSpPr>
              <p:nvPr/>
            </p:nvSpPr>
            <p:spPr bwMode="auto">
              <a:xfrm>
                <a:off x="3922" y="2614"/>
                <a:ext cx="0" cy="861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9" name="Line 157"/>
              <p:cNvSpPr>
                <a:spLocks noChangeShapeType="1"/>
              </p:cNvSpPr>
              <p:nvPr/>
            </p:nvSpPr>
            <p:spPr bwMode="auto">
              <a:xfrm>
                <a:off x="4126" y="2606"/>
                <a:ext cx="0" cy="861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0" name="Line 160"/>
              <p:cNvSpPr>
                <a:spLocks noChangeShapeType="1"/>
              </p:cNvSpPr>
              <p:nvPr/>
            </p:nvSpPr>
            <p:spPr bwMode="auto">
              <a:xfrm>
                <a:off x="3515" y="2759"/>
                <a:ext cx="817" cy="0"/>
              </a:xfrm>
              <a:prstGeom prst="line">
                <a:avLst/>
              </a:prstGeom>
              <a:noFill/>
              <a:ln w="3175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4" name="Rectangle 162"/>
            <p:cNvSpPr>
              <a:spLocks noChangeArrowheads="1"/>
            </p:cNvSpPr>
            <p:nvPr/>
          </p:nvSpPr>
          <p:spPr bwMode="auto">
            <a:xfrm>
              <a:off x="2825" y="3059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75" name="Rectangle 163"/>
            <p:cNvSpPr>
              <a:spLocks noChangeArrowheads="1"/>
            </p:cNvSpPr>
            <p:nvPr/>
          </p:nvSpPr>
          <p:spPr bwMode="auto">
            <a:xfrm>
              <a:off x="3243" y="3150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76" name="Rectangle 164"/>
            <p:cNvSpPr>
              <a:spLocks noChangeArrowheads="1"/>
            </p:cNvSpPr>
            <p:nvPr/>
          </p:nvSpPr>
          <p:spPr bwMode="auto">
            <a:xfrm>
              <a:off x="3024" y="3258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77" name="Rectangle 165"/>
            <p:cNvSpPr>
              <a:spLocks noChangeArrowheads="1"/>
            </p:cNvSpPr>
            <p:nvPr/>
          </p:nvSpPr>
          <p:spPr bwMode="auto">
            <a:xfrm>
              <a:off x="2825" y="3448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78" name="Rectangle 166"/>
            <p:cNvSpPr>
              <a:spLocks noChangeArrowheads="1"/>
            </p:cNvSpPr>
            <p:nvPr/>
          </p:nvSpPr>
          <p:spPr bwMode="auto">
            <a:xfrm>
              <a:off x="3460" y="3503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sp>
          <p:nvSpPr>
            <p:cNvPr id="79" name="Rectangle 167"/>
            <p:cNvSpPr>
              <a:spLocks noChangeArrowheads="1"/>
            </p:cNvSpPr>
            <p:nvPr/>
          </p:nvSpPr>
          <p:spPr bwMode="auto">
            <a:xfrm>
              <a:off x="3243" y="3657"/>
              <a:ext cx="136" cy="90"/>
            </a:xfrm>
            <a:prstGeom prst="rect">
              <a:avLst/>
            </a:prstGeom>
            <a:solidFill>
              <a:srgbClr val="CCECFF"/>
            </a:solidFill>
            <a:ln w="3175" algn="ctr">
              <a:solidFill>
                <a:srgbClr val="0033CC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 b="0">
                <a:solidFill>
                  <a:srgbClr val="003864"/>
                </a:solidFill>
                <a:latin typeface="Myriad Pro"/>
              </a:endParaRPr>
            </a:p>
          </p:txBody>
        </p:sp>
        <p:cxnSp>
          <p:nvCxnSpPr>
            <p:cNvPr id="80" name="AutoShape 169"/>
            <p:cNvCxnSpPr>
              <a:cxnSpLocks noChangeShapeType="1"/>
              <a:stCxn id="74" idx="2"/>
              <a:endCxn id="76" idx="0"/>
            </p:cNvCxnSpPr>
            <p:nvPr/>
          </p:nvCxnSpPr>
          <p:spPr bwMode="auto">
            <a:xfrm rot="16200000" flipH="1">
              <a:off x="2938" y="3104"/>
              <a:ext cx="109" cy="199"/>
            </a:xfrm>
            <a:prstGeom prst="bentConnector3">
              <a:avLst>
                <a:gd name="adj1" fmla="val 49542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" name="AutoShape 170"/>
            <p:cNvCxnSpPr>
              <a:cxnSpLocks noChangeShapeType="1"/>
              <a:stCxn id="76" idx="2"/>
              <a:endCxn id="77" idx="0"/>
            </p:cNvCxnSpPr>
            <p:nvPr/>
          </p:nvCxnSpPr>
          <p:spPr bwMode="auto">
            <a:xfrm rot="5400000">
              <a:off x="2943" y="3298"/>
              <a:ext cx="100" cy="199"/>
            </a:xfrm>
            <a:prstGeom prst="bentConnector3">
              <a:avLst>
                <a:gd name="adj1" fmla="val 50000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" name="AutoShape 171"/>
            <p:cNvCxnSpPr>
              <a:cxnSpLocks noChangeShapeType="1"/>
              <a:stCxn id="74" idx="3"/>
              <a:endCxn id="75" idx="0"/>
            </p:cNvCxnSpPr>
            <p:nvPr/>
          </p:nvCxnSpPr>
          <p:spPr bwMode="auto">
            <a:xfrm>
              <a:off x="2961" y="3104"/>
              <a:ext cx="350" cy="46"/>
            </a:xfrm>
            <a:prstGeom prst="bentConnector2">
              <a:avLst/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AutoShape 172"/>
            <p:cNvCxnSpPr>
              <a:cxnSpLocks noChangeShapeType="1"/>
              <a:stCxn id="75" idx="2"/>
              <a:endCxn id="78" idx="0"/>
            </p:cNvCxnSpPr>
            <p:nvPr/>
          </p:nvCxnSpPr>
          <p:spPr bwMode="auto">
            <a:xfrm rot="16200000" flipH="1">
              <a:off x="3288" y="3263"/>
              <a:ext cx="263" cy="217"/>
            </a:xfrm>
            <a:prstGeom prst="bentConnector3">
              <a:avLst>
                <a:gd name="adj1" fmla="val 49810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" name="AutoShape 173"/>
            <p:cNvCxnSpPr>
              <a:cxnSpLocks noChangeShapeType="1"/>
              <a:stCxn id="77" idx="2"/>
              <a:endCxn id="79" idx="0"/>
            </p:cNvCxnSpPr>
            <p:nvPr/>
          </p:nvCxnSpPr>
          <p:spPr bwMode="auto">
            <a:xfrm rot="16200000" flipH="1">
              <a:off x="3042" y="3389"/>
              <a:ext cx="119" cy="418"/>
            </a:xfrm>
            <a:prstGeom prst="bentConnector3">
              <a:avLst>
                <a:gd name="adj1" fmla="val 49579"/>
              </a:avLst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AutoShape 174"/>
            <p:cNvCxnSpPr>
              <a:cxnSpLocks noChangeShapeType="1"/>
              <a:stCxn id="78" idx="2"/>
              <a:endCxn id="79" idx="3"/>
            </p:cNvCxnSpPr>
            <p:nvPr/>
          </p:nvCxnSpPr>
          <p:spPr bwMode="auto">
            <a:xfrm rot="5400000">
              <a:off x="3399" y="3573"/>
              <a:ext cx="109" cy="149"/>
            </a:xfrm>
            <a:prstGeom prst="bentConnector2">
              <a:avLst/>
            </a:prstGeom>
            <a:noFill/>
            <a:ln w="3175">
              <a:solidFill>
                <a:srgbClr val="00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1" name="AutoShape 176"/>
          <p:cNvSpPr>
            <a:spLocks noChangeArrowheads="1"/>
          </p:cNvSpPr>
          <p:nvPr/>
        </p:nvSpPr>
        <p:spPr bwMode="auto">
          <a:xfrm>
            <a:off x="1368425" y="2890242"/>
            <a:ext cx="1243013" cy="722313"/>
          </a:xfrm>
          <a:prstGeom prst="triangle">
            <a:avLst>
              <a:gd name="adj" fmla="val 70241"/>
            </a:avLst>
          </a:prstGeom>
          <a:solidFill>
            <a:srgbClr val="0099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92" name="Rectangle 218"/>
          <p:cNvSpPr>
            <a:spLocks noChangeArrowheads="1"/>
          </p:cNvSpPr>
          <p:nvPr/>
        </p:nvSpPr>
        <p:spPr bwMode="auto">
          <a:xfrm>
            <a:off x="3962400" y="3663355"/>
            <a:ext cx="1247775" cy="273050"/>
          </a:xfrm>
          <a:prstGeom prst="rect">
            <a:avLst/>
          </a:prstGeom>
          <a:solidFill>
            <a:srgbClr val="FFFF99"/>
          </a:solidFill>
          <a:ln w="28575">
            <a:solidFill>
              <a:srgbClr val="0066CC"/>
            </a:solidFill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CFFC</a:t>
            </a:r>
            <a:endParaRPr lang="ru-RU" sz="160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3" name="Rectangle 218"/>
          <p:cNvSpPr>
            <a:spLocks noChangeArrowheads="1"/>
          </p:cNvSpPr>
          <p:nvPr/>
        </p:nvSpPr>
        <p:spPr bwMode="auto">
          <a:xfrm>
            <a:off x="1352550" y="3668117"/>
            <a:ext cx="1247775" cy="273050"/>
          </a:xfrm>
          <a:prstGeom prst="rect">
            <a:avLst/>
          </a:prstGeom>
          <a:solidFill>
            <a:srgbClr val="FFFF99"/>
          </a:solidFill>
          <a:ln w="28575">
            <a:solidFill>
              <a:srgbClr val="0066CC"/>
            </a:solidFill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CFFC</a:t>
            </a:r>
            <a:endParaRPr lang="ru-RU" sz="160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pSp>
        <p:nvGrpSpPr>
          <p:cNvPr id="94" name="Group 157"/>
          <p:cNvGrpSpPr>
            <a:grpSpLocks/>
          </p:cNvGrpSpPr>
          <p:nvPr/>
        </p:nvGrpSpPr>
        <p:grpSpPr bwMode="auto">
          <a:xfrm>
            <a:off x="877888" y="5317530"/>
            <a:ext cx="860425" cy="1128712"/>
            <a:chOff x="72" y="3507"/>
            <a:chExt cx="542" cy="711"/>
          </a:xfrm>
        </p:grpSpPr>
        <p:pic>
          <p:nvPicPr>
            <p:cNvPr id="95" name="Picture 15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3553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15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3530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15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" y="3507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8" name="Group 158"/>
          <p:cNvGrpSpPr>
            <a:grpSpLocks/>
          </p:cNvGrpSpPr>
          <p:nvPr/>
        </p:nvGrpSpPr>
        <p:grpSpPr bwMode="auto">
          <a:xfrm>
            <a:off x="1827213" y="5317530"/>
            <a:ext cx="860425" cy="1128712"/>
            <a:chOff x="72" y="3507"/>
            <a:chExt cx="542" cy="711"/>
          </a:xfrm>
        </p:grpSpPr>
        <p:pic>
          <p:nvPicPr>
            <p:cNvPr id="99" name="Picture 15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3553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0" name="Picture 16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3530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1" name="Picture 16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" y="3507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2" name="Group 162"/>
          <p:cNvGrpSpPr>
            <a:grpSpLocks/>
          </p:cNvGrpSpPr>
          <p:nvPr/>
        </p:nvGrpSpPr>
        <p:grpSpPr bwMode="auto">
          <a:xfrm>
            <a:off x="2776538" y="5317530"/>
            <a:ext cx="860425" cy="1128712"/>
            <a:chOff x="72" y="3507"/>
            <a:chExt cx="542" cy="711"/>
          </a:xfrm>
        </p:grpSpPr>
        <p:pic>
          <p:nvPicPr>
            <p:cNvPr id="103" name="Picture 16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3553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16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3530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" name="Picture 16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" y="3507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6" name="Group 166"/>
          <p:cNvGrpSpPr>
            <a:grpSpLocks/>
          </p:cNvGrpSpPr>
          <p:nvPr/>
        </p:nvGrpSpPr>
        <p:grpSpPr bwMode="auto">
          <a:xfrm>
            <a:off x="3725863" y="5317530"/>
            <a:ext cx="860425" cy="1128712"/>
            <a:chOff x="72" y="3507"/>
            <a:chExt cx="542" cy="711"/>
          </a:xfrm>
        </p:grpSpPr>
        <p:pic>
          <p:nvPicPr>
            <p:cNvPr id="107" name="Picture 16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3553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" name="Picture 16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3530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" name="Picture 16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" y="3507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0" name="Group 170"/>
          <p:cNvGrpSpPr>
            <a:grpSpLocks/>
          </p:cNvGrpSpPr>
          <p:nvPr/>
        </p:nvGrpSpPr>
        <p:grpSpPr bwMode="auto">
          <a:xfrm>
            <a:off x="4675188" y="5317530"/>
            <a:ext cx="860425" cy="1128712"/>
            <a:chOff x="72" y="3507"/>
            <a:chExt cx="542" cy="711"/>
          </a:xfrm>
        </p:grpSpPr>
        <p:pic>
          <p:nvPicPr>
            <p:cNvPr id="111" name="Picture 17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3553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17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3530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17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" y="3507"/>
              <a:ext cx="478" cy="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4" name="AutoShape 153"/>
          <p:cNvSpPr>
            <a:spLocks noChangeArrowheads="1"/>
          </p:cNvSpPr>
          <p:nvPr/>
        </p:nvSpPr>
        <p:spPr bwMode="auto">
          <a:xfrm>
            <a:off x="887413" y="4790480"/>
            <a:ext cx="754062" cy="490537"/>
          </a:xfrm>
          <a:prstGeom prst="triangle">
            <a:avLst>
              <a:gd name="adj" fmla="val 77894"/>
            </a:avLst>
          </a:prstGeom>
          <a:solidFill>
            <a:schemeClr val="tx2">
              <a:alpha val="5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115" name="AutoShape 153"/>
          <p:cNvSpPr>
            <a:spLocks noChangeArrowheads="1"/>
          </p:cNvSpPr>
          <p:nvPr/>
        </p:nvSpPr>
        <p:spPr bwMode="auto">
          <a:xfrm>
            <a:off x="1828800" y="4339630"/>
            <a:ext cx="754063" cy="928687"/>
          </a:xfrm>
          <a:prstGeom prst="triangle">
            <a:avLst>
              <a:gd name="adj" fmla="val 42528"/>
            </a:avLst>
          </a:prstGeom>
          <a:solidFill>
            <a:schemeClr val="tx2">
              <a:alpha val="5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116" name="AutoShape 153"/>
          <p:cNvSpPr>
            <a:spLocks noChangeArrowheads="1"/>
          </p:cNvSpPr>
          <p:nvPr/>
        </p:nvSpPr>
        <p:spPr bwMode="auto">
          <a:xfrm>
            <a:off x="2770188" y="4492030"/>
            <a:ext cx="754062" cy="785812"/>
          </a:xfrm>
          <a:prstGeom prst="triangle">
            <a:avLst>
              <a:gd name="adj" fmla="val 42528"/>
            </a:avLst>
          </a:prstGeom>
          <a:solidFill>
            <a:schemeClr val="tx2">
              <a:alpha val="5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117" name="AutoShape 153"/>
          <p:cNvSpPr>
            <a:spLocks noChangeArrowheads="1"/>
          </p:cNvSpPr>
          <p:nvPr/>
        </p:nvSpPr>
        <p:spPr bwMode="auto">
          <a:xfrm>
            <a:off x="3711575" y="4793655"/>
            <a:ext cx="754063" cy="490537"/>
          </a:xfrm>
          <a:prstGeom prst="triangle">
            <a:avLst>
              <a:gd name="adj" fmla="val 50028"/>
            </a:avLst>
          </a:prstGeom>
          <a:solidFill>
            <a:schemeClr val="tx2">
              <a:alpha val="5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118" name="AutoShape 153"/>
          <p:cNvSpPr>
            <a:spLocks noChangeArrowheads="1"/>
          </p:cNvSpPr>
          <p:nvPr/>
        </p:nvSpPr>
        <p:spPr bwMode="auto">
          <a:xfrm>
            <a:off x="4652963" y="4860330"/>
            <a:ext cx="754062" cy="423862"/>
          </a:xfrm>
          <a:prstGeom prst="triangle">
            <a:avLst>
              <a:gd name="adj" fmla="val 52630"/>
            </a:avLst>
          </a:prstGeom>
          <a:solidFill>
            <a:schemeClr val="tx2">
              <a:alpha val="5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119" name="Rectangle 217"/>
          <p:cNvSpPr>
            <a:spLocks noChangeArrowheads="1"/>
          </p:cNvSpPr>
          <p:nvPr/>
        </p:nvSpPr>
        <p:spPr bwMode="auto">
          <a:xfrm>
            <a:off x="1419225" y="5377855"/>
            <a:ext cx="3324225" cy="2444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>
                <a:solidFill>
                  <a:srgbClr val="CC3300"/>
                </a:solidFill>
                <a:latin typeface="Myriad Pro"/>
              </a:rPr>
              <a:t>EPC (Event-Driven Process Chain)</a:t>
            </a:r>
          </a:p>
        </p:txBody>
      </p:sp>
      <p:pic>
        <p:nvPicPr>
          <p:cNvPr id="1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83"/>
          <a:stretch>
            <a:fillRect/>
          </a:stretch>
        </p:blipFill>
        <p:spPr bwMode="auto">
          <a:xfrm>
            <a:off x="1908175" y="548680"/>
            <a:ext cx="2833688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1" name="AutoShape 136"/>
          <p:cNvSpPr>
            <a:spLocks noChangeArrowheads="1"/>
          </p:cNvSpPr>
          <p:nvPr/>
        </p:nvSpPr>
        <p:spPr bwMode="auto">
          <a:xfrm>
            <a:off x="1614488" y="1759942"/>
            <a:ext cx="3227387" cy="666750"/>
          </a:xfrm>
          <a:prstGeom prst="triangle">
            <a:avLst>
              <a:gd name="adj" fmla="val 54852"/>
            </a:avLst>
          </a:prstGeom>
          <a:solidFill>
            <a:srgbClr val="FF0000">
              <a:alpha val="5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rgbClr val="003864"/>
              </a:solidFill>
              <a:latin typeface="Myriad Pro"/>
            </a:endParaRPr>
          </a:p>
        </p:txBody>
      </p:sp>
      <p:sp>
        <p:nvSpPr>
          <p:cNvPr id="122" name="Rectangle 5"/>
          <p:cNvSpPr>
            <a:spLocks noChangeArrowheads="1"/>
          </p:cNvSpPr>
          <p:nvPr/>
        </p:nvSpPr>
        <p:spPr bwMode="auto">
          <a:xfrm>
            <a:off x="5618163" y="718096"/>
            <a:ext cx="447833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800" dirty="0">
                <a:solidFill>
                  <a:srgbClr val="003864"/>
                </a:solidFill>
                <a:latin typeface="Myriad Pro"/>
              </a:rPr>
              <a:t>Модель процессов </a:t>
            </a:r>
            <a:br>
              <a:rPr lang="ru-RU" altLang="ru-RU" sz="1800" dirty="0">
                <a:solidFill>
                  <a:srgbClr val="003864"/>
                </a:solidFill>
                <a:latin typeface="Myriad Pro"/>
              </a:rPr>
            </a:br>
            <a:r>
              <a:rPr lang="ru-RU" altLang="ru-RU" sz="1800" dirty="0">
                <a:solidFill>
                  <a:srgbClr val="003864"/>
                </a:solidFill>
                <a:latin typeface="Myriad Pro"/>
              </a:rPr>
              <a:t>верхнего уровня</a:t>
            </a:r>
          </a:p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000" b="0" dirty="0">
                <a:solidFill>
                  <a:srgbClr val="003864"/>
                </a:solidFill>
                <a:latin typeface="Myriad Pro"/>
              </a:rPr>
              <a:t>Стратегия деятельности</a:t>
            </a:r>
          </a:p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000" b="0" dirty="0">
                <a:solidFill>
                  <a:srgbClr val="003864"/>
                </a:solidFill>
                <a:latin typeface="Myriad Pro"/>
              </a:rPr>
              <a:t>Глобальный взгляд на бизнес </a:t>
            </a:r>
          </a:p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000" b="0" dirty="0">
                <a:solidFill>
                  <a:srgbClr val="003864"/>
                </a:solidFill>
                <a:latin typeface="Myriad Pro"/>
              </a:rPr>
              <a:t>Коммуникации с заинтересованными </a:t>
            </a:r>
          </a:p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000" b="0" dirty="0">
                <a:solidFill>
                  <a:srgbClr val="003864"/>
                </a:solidFill>
                <a:latin typeface="Myriad Pro"/>
              </a:rPr>
              <a:t>сторонами </a:t>
            </a:r>
          </a:p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000" b="0" dirty="0">
                <a:solidFill>
                  <a:srgbClr val="003864"/>
                </a:solidFill>
                <a:latin typeface="Myriad Pro"/>
              </a:rPr>
              <a:t>Мониторинг общих показателей </a:t>
            </a:r>
          </a:p>
          <a:p>
            <a:pPr>
              <a:spcBef>
                <a:spcPct val="30000"/>
              </a:spcBef>
              <a:buSzTx/>
              <a:buFont typeface="Wingdings" pitchFamily="2" charset="2"/>
              <a:buNone/>
            </a:pPr>
            <a:r>
              <a:rPr lang="ru-RU" altLang="ru-RU" sz="1000" b="0" dirty="0">
                <a:solidFill>
                  <a:srgbClr val="003864"/>
                </a:solidFill>
                <a:latin typeface="Myriad Pro"/>
              </a:rPr>
              <a:t>деятельности </a:t>
            </a: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Инструкция по заполнению свойств </a:t>
            </a:r>
            <a:r>
              <a:rPr lang="ru-RU" dirty="0" smtClean="0"/>
              <a:t>процедуры </a:t>
            </a:r>
            <a:r>
              <a:rPr lang="ru-RU" dirty="0"/>
              <a:t>в </a:t>
            </a:r>
            <a:r>
              <a:rPr lang="ru-RU" dirty="0" err="1"/>
              <a:t>Business</a:t>
            </a:r>
            <a:r>
              <a:rPr lang="ru-RU" dirty="0"/>
              <a:t> </a:t>
            </a:r>
            <a:r>
              <a:rPr lang="ru-RU" dirty="0" err="1"/>
              <a:t>Studio</a:t>
            </a:r>
            <a:endParaRPr lang="ru-RU" dirty="0" smtClean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3638"/>
            <a:ext cx="9144000" cy="433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Организация работы по проекту</a:t>
            </a:r>
            <a:endParaRPr lang="ru-RU" dirty="0" smtClean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 rotWithShape="1">
          <a:blip r:embed="rId2"/>
          <a:srcRect t="1" r="26120" b="43194"/>
          <a:stretch/>
        </p:blipFill>
        <p:spPr bwMode="auto">
          <a:xfrm>
            <a:off x="827584" y="2996952"/>
            <a:ext cx="8242300" cy="321468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 rotWithShape="1">
          <a:blip r:embed="rId3"/>
          <a:srcRect r="20244" b="32036"/>
          <a:stretch/>
        </p:blipFill>
        <p:spPr bwMode="auto">
          <a:xfrm>
            <a:off x="25672" y="658788"/>
            <a:ext cx="7786688" cy="396398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Контроль текущих статусов задач по </a:t>
            </a:r>
            <a:r>
              <a:rPr lang="ru-RU" dirty="0" smtClean="0"/>
              <a:t>проекту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 rotWithShape="1">
          <a:blip r:embed="rId2"/>
          <a:srcRect l="3312" t="20592" r="52467" b="27229"/>
          <a:stretch/>
        </p:blipFill>
        <p:spPr bwMode="auto">
          <a:xfrm>
            <a:off x="395536" y="664139"/>
            <a:ext cx="8360221" cy="554777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altLang="ru-RU" dirty="0">
                <a:cs typeface="Arial" pitchFamily="34" charset="0"/>
              </a:rPr>
              <a:t>Порядок согласования регламентов </a:t>
            </a:r>
            <a:r>
              <a:rPr lang="ru-RU" altLang="ru-RU" dirty="0" smtClean="0">
                <a:cs typeface="Arial" pitchFamily="34" charset="0"/>
              </a:rPr>
              <a:t>бизнес-процессов</a:t>
            </a:r>
            <a:endParaRPr lang="ru-RU" altLang="ru-RU" dirty="0"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" y="1276350"/>
            <a:ext cx="9083675" cy="424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Логика построения бизнес-архитектуры</a:t>
            </a:r>
            <a:endParaRPr lang="ru-RU" dirty="0" smtClean="0"/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>
            <a:off x="250825" y="5087144"/>
            <a:ext cx="3101975" cy="720725"/>
          </a:xfrm>
          <a:custGeom>
            <a:avLst/>
            <a:gdLst>
              <a:gd name="T0" fmla="*/ 0 w 1954"/>
              <a:gd name="T1" fmla="*/ 2147483647 h 454"/>
              <a:gd name="T2" fmla="*/ 2147483647 w 1954"/>
              <a:gd name="T3" fmla="*/ 2147483647 h 454"/>
              <a:gd name="T4" fmla="*/ 2147483647 w 1954"/>
              <a:gd name="T5" fmla="*/ 0 h 454"/>
              <a:gd name="T6" fmla="*/ 0 w 1954"/>
              <a:gd name="T7" fmla="*/ 2147483647 h 454"/>
              <a:gd name="T8" fmla="*/ 0 w 1954"/>
              <a:gd name="T9" fmla="*/ 2147483647 h 4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54"/>
              <a:gd name="T16" fmla="*/ 0 h 454"/>
              <a:gd name="T17" fmla="*/ 1954 w 1954"/>
              <a:gd name="T18" fmla="*/ 454 h 4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54" h="454">
                <a:moveTo>
                  <a:pt x="0" y="454"/>
                </a:moveTo>
                <a:lnTo>
                  <a:pt x="1649" y="451"/>
                </a:lnTo>
                <a:lnTo>
                  <a:pt x="1954" y="0"/>
                </a:lnTo>
                <a:lnTo>
                  <a:pt x="0" y="4"/>
                </a:lnTo>
                <a:lnTo>
                  <a:pt x="0" y="454"/>
                </a:lnTo>
                <a:close/>
              </a:path>
            </a:pathLst>
          </a:custGeom>
          <a:solidFill>
            <a:srgbClr val="E9EF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50825" y="4406106"/>
            <a:ext cx="3541713" cy="642938"/>
          </a:xfrm>
          <a:custGeom>
            <a:avLst/>
            <a:gdLst>
              <a:gd name="T0" fmla="*/ 0 w 2231"/>
              <a:gd name="T1" fmla="*/ 2147483647 h 405"/>
              <a:gd name="T2" fmla="*/ 2147483647 w 2231"/>
              <a:gd name="T3" fmla="*/ 2147483647 h 405"/>
              <a:gd name="T4" fmla="*/ 2147483647 w 2231"/>
              <a:gd name="T5" fmla="*/ 0 h 405"/>
              <a:gd name="T6" fmla="*/ 0 w 2231"/>
              <a:gd name="T7" fmla="*/ 2147483647 h 405"/>
              <a:gd name="T8" fmla="*/ 0 w 2231"/>
              <a:gd name="T9" fmla="*/ 2147483647 h 4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31"/>
              <a:gd name="T16" fmla="*/ 0 h 405"/>
              <a:gd name="T17" fmla="*/ 2231 w 2231"/>
              <a:gd name="T18" fmla="*/ 405 h 4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31" h="405">
                <a:moveTo>
                  <a:pt x="0" y="405"/>
                </a:moveTo>
                <a:lnTo>
                  <a:pt x="1982" y="389"/>
                </a:lnTo>
                <a:lnTo>
                  <a:pt x="2231" y="0"/>
                </a:lnTo>
                <a:lnTo>
                  <a:pt x="0" y="7"/>
                </a:lnTo>
                <a:lnTo>
                  <a:pt x="0" y="405"/>
                </a:lnTo>
                <a:close/>
              </a:path>
            </a:pathLst>
          </a:custGeom>
          <a:solidFill>
            <a:srgbClr val="D0DE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50825" y="3723481"/>
            <a:ext cx="4006850" cy="639763"/>
          </a:xfrm>
          <a:custGeom>
            <a:avLst/>
            <a:gdLst>
              <a:gd name="T0" fmla="*/ 0 w 2524"/>
              <a:gd name="T1" fmla="*/ 2147483647 h 403"/>
              <a:gd name="T2" fmla="*/ 2147483647 w 2524"/>
              <a:gd name="T3" fmla="*/ 2147483647 h 403"/>
              <a:gd name="T4" fmla="*/ 2147483647 w 2524"/>
              <a:gd name="T5" fmla="*/ 0 h 403"/>
              <a:gd name="T6" fmla="*/ 0 w 2524"/>
              <a:gd name="T7" fmla="*/ 2147483647 h 403"/>
              <a:gd name="T8" fmla="*/ 0 w 2524"/>
              <a:gd name="T9" fmla="*/ 2147483647 h 4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24"/>
              <a:gd name="T16" fmla="*/ 0 h 403"/>
              <a:gd name="T17" fmla="*/ 2524 w 2524"/>
              <a:gd name="T18" fmla="*/ 403 h 4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24" h="403">
                <a:moveTo>
                  <a:pt x="0" y="403"/>
                </a:moveTo>
                <a:lnTo>
                  <a:pt x="2253" y="379"/>
                </a:lnTo>
                <a:lnTo>
                  <a:pt x="2524" y="0"/>
                </a:lnTo>
                <a:lnTo>
                  <a:pt x="0" y="5"/>
                </a:lnTo>
                <a:lnTo>
                  <a:pt x="0" y="403"/>
                </a:lnTo>
                <a:close/>
              </a:path>
            </a:pathLst>
          </a:custGeom>
          <a:solidFill>
            <a:srgbClr val="BBCF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50825" y="3005931"/>
            <a:ext cx="4465638" cy="641350"/>
          </a:xfrm>
          <a:custGeom>
            <a:avLst/>
            <a:gdLst>
              <a:gd name="T0" fmla="*/ 0 w 2813"/>
              <a:gd name="T1" fmla="*/ 2147483647 h 404"/>
              <a:gd name="T2" fmla="*/ 2147483647 w 2813"/>
              <a:gd name="T3" fmla="*/ 2147483647 h 404"/>
              <a:gd name="T4" fmla="*/ 2147483647 w 2813"/>
              <a:gd name="T5" fmla="*/ 0 h 404"/>
              <a:gd name="T6" fmla="*/ 0 w 2813"/>
              <a:gd name="T7" fmla="*/ 2147483647 h 404"/>
              <a:gd name="T8" fmla="*/ 0 w 2813"/>
              <a:gd name="T9" fmla="*/ 2147483647 h 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13"/>
              <a:gd name="T16" fmla="*/ 0 h 404"/>
              <a:gd name="T17" fmla="*/ 2813 w 2813"/>
              <a:gd name="T18" fmla="*/ 404 h 4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13" h="404">
                <a:moveTo>
                  <a:pt x="0" y="404"/>
                </a:moveTo>
                <a:lnTo>
                  <a:pt x="2564" y="404"/>
                </a:lnTo>
                <a:lnTo>
                  <a:pt x="2813" y="0"/>
                </a:lnTo>
                <a:lnTo>
                  <a:pt x="0" y="6"/>
                </a:lnTo>
                <a:lnTo>
                  <a:pt x="0" y="404"/>
                </a:lnTo>
                <a:close/>
              </a:path>
            </a:pathLst>
          </a:custGeom>
          <a:solidFill>
            <a:srgbClr val="9DB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250825" y="2199481"/>
            <a:ext cx="4967288" cy="712788"/>
          </a:xfrm>
          <a:custGeom>
            <a:avLst/>
            <a:gdLst>
              <a:gd name="T0" fmla="*/ 0 w 3129"/>
              <a:gd name="T1" fmla="*/ 2147483647 h 464"/>
              <a:gd name="T2" fmla="*/ 2147483647 w 3129"/>
              <a:gd name="T3" fmla="*/ 2147483647 h 464"/>
              <a:gd name="T4" fmla="*/ 2147483647 w 3129"/>
              <a:gd name="T5" fmla="*/ 0 h 464"/>
              <a:gd name="T6" fmla="*/ 0 w 3129"/>
              <a:gd name="T7" fmla="*/ 2147483647 h 464"/>
              <a:gd name="T8" fmla="*/ 0 w 3129"/>
              <a:gd name="T9" fmla="*/ 2147483647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29"/>
              <a:gd name="T16" fmla="*/ 0 h 464"/>
              <a:gd name="T17" fmla="*/ 3129 w 3129"/>
              <a:gd name="T18" fmla="*/ 464 h 4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29" h="464">
                <a:moveTo>
                  <a:pt x="0" y="464"/>
                </a:moveTo>
                <a:lnTo>
                  <a:pt x="2852" y="463"/>
                </a:lnTo>
                <a:lnTo>
                  <a:pt x="3129" y="0"/>
                </a:lnTo>
                <a:lnTo>
                  <a:pt x="0" y="6"/>
                </a:lnTo>
                <a:lnTo>
                  <a:pt x="0" y="464"/>
                </a:lnTo>
                <a:close/>
              </a:path>
            </a:pathLst>
          </a:custGeom>
          <a:solidFill>
            <a:srgbClr val="8CA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241300" y="1142206"/>
            <a:ext cx="5675313" cy="995363"/>
          </a:xfrm>
          <a:custGeom>
            <a:avLst/>
            <a:gdLst>
              <a:gd name="T0" fmla="*/ 2147483647 w 3575"/>
              <a:gd name="T1" fmla="*/ 2147483647 h 627"/>
              <a:gd name="T2" fmla="*/ 2147483647 w 3575"/>
              <a:gd name="T3" fmla="*/ 2147483647 h 627"/>
              <a:gd name="T4" fmla="*/ 2147483647 w 3575"/>
              <a:gd name="T5" fmla="*/ 0 h 627"/>
              <a:gd name="T6" fmla="*/ 0 w 3575"/>
              <a:gd name="T7" fmla="*/ 2147483647 h 627"/>
              <a:gd name="T8" fmla="*/ 2147483647 w 3575"/>
              <a:gd name="T9" fmla="*/ 2147483647 h 6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75"/>
              <a:gd name="T16" fmla="*/ 0 h 627"/>
              <a:gd name="T17" fmla="*/ 3575 w 3575"/>
              <a:gd name="T18" fmla="*/ 627 h 6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75" h="627">
                <a:moveTo>
                  <a:pt x="6" y="627"/>
                </a:moveTo>
                <a:lnTo>
                  <a:pt x="3180" y="615"/>
                </a:lnTo>
                <a:lnTo>
                  <a:pt x="3575" y="0"/>
                </a:lnTo>
                <a:lnTo>
                  <a:pt x="0" y="6"/>
                </a:lnTo>
                <a:lnTo>
                  <a:pt x="6" y="627"/>
                </a:lnTo>
                <a:close/>
              </a:path>
            </a:pathLst>
          </a:custGeom>
          <a:solidFill>
            <a:srgbClr val="719B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065463" y="1177131"/>
            <a:ext cx="5997575" cy="4662488"/>
          </a:xfrm>
          <a:custGeom>
            <a:avLst/>
            <a:gdLst>
              <a:gd name="T0" fmla="*/ 0 w 3778"/>
              <a:gd name="T1" fmla="*/ 2147483647 h 2937"/>
              <a:gd name="T2" fmla="*/ 2147483647 w 3778"/>
              <a:gd name="T3" fmla="*/ 2147483647 h 2937"/>
              <a:gd name="T4" fmla="*/ 2147483647 w 3778"/>
              <a:gd name="T5" fmla="*/ 0 h 2937"/>
              <a:gd name="T6" fmla="*/ 0 w 3778"/>
              <a:gd name="T7" fmla="*/ 2147483647 h 2937"/>
              <a:gd name="T8" fmla="*/ 0 60000 65536"/>
              <a:gd name="T9" fmla="*/ 0 60000 65536"/>
              <a:gd name="T10" fmla="*/ 0 60000 65536"/>
              <a:gd name="T11" fmla="*/ 0 60000 65536"/>
              <a:gd name="T12" fmla="*/ 0 w 3778"/>
              <a:gd name="T13" fmla="*/ 0 h 2937"/>
              <a:gd name="T14" fmla="*/ 3778 w 3778"/>
              <a:gd name="T15" fmla="*/ 2937 h 29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78" h="2937">
                <a:moveTo>
                  <a:pt x="0" y="2937"/>
                </a:moveTo>
                <a:lnTo>
                  <a:pt x="3778" y="2931"/>
                </a:lnTo>
                <a:lnTo>
                  <a:pt x="1892" y="0"/>
                </a:lnTo>
                <a:lnTo>
                  <a:pt x="0" y="2937"/>
                </a:lnTo>
                <a:close/>
              </a:path>
            </a:pathLst>
          </a:custGeom>
          <a:solidFill>
            <a:srgbClr val="719B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578225" y="1129506"/>
            <a:ext cx="4976813" cy="3911600"/>
          </a:xfrm>
          <a:custGeom>
            <a:avLst/>
            <a:gdLst>
              <a:gd name="T0" fmla="*/ 0 w 3135"/>
              <a:gd name="T1" fmla="*/ 2147483647 h 2464"/>
              <a:gd name="T2" fmla="*/ 2147483647 w 3135"/>
              <a:gd name="T3" fmla="*/ 2147483647 h 2464"/>
              <a:gd name="T4" fmla="*/ 2147483647 w 3135"/>
              <a:gd name="T5" fmla="*/ 0 h 2464"/>
              <a:gd name="T6" fmla="*/ 0 w 3135"/>
              <a:gd name="T7" fmla="*/ 2147483647 h 2464"/>
              <a:gd name="T8" fmla="*/ 0 60000 65536"/>
              <a:gd name="T9" fmla="*/ 0 60000 65536"/>
              <a:gd name="T10" fmla="*/ 0 60000 65536"/>
              <a:gd name="T11" fmla="*/ 0 60000 65536"/>
              <a:gd name="T12" fmla="*/ 0 w 3135"/>
              <a:gd name="T13" fmla="*/ 0 h 2464"/>
              <a:gd name="T14" fmla="*/ 3135 w 3135"/>
              <a:gd name="T15" fmla="*/ 2464 h 24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35" h="2464">
                <a:moveTo>
                  <a:pt x="0" y="2459"/>
                </a:moveTo>
                <a:lnTo>
                  <a:pt x="3135" y="2464"/>
                </a:lnTo>
                <a:lnTo>
                  <a:pt x="1583" y="0"/>
                </a:lnTo>
                <a:lnTo>
                  <a:pt x="0" y="2459"/>
                </a:lnTo>
                <a:close/>
              </a:path>
            </a:pathLst>
          </a:custGeom>
          <a:solidFill>
            <a:srgbClr val="8CA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3998913" y="1134269"/>
            <a:ext cx="4141787" cy="3235325"/>
          </a:xfrm>
          <a:custGeom>
            <a:avLst/>
            <a:gdLst>
              <a:gd name="T0" fmla="*/ 0 w 2609"/>
              <a:gd name="T1" fmla="*/ 2147483647 h 2038"/>
              <a:gd name="T2" fmla="*/ 2147483647 w 2609"/>
              <a:gd name="T3" fmla="*/ 2147483647 h 2038"/>
              <a:gd name="T4" fmla="*/ 2147483647 w 2609"/>
              <a:gd name="T5" fmla="*/ 0 h 2038"/>
              <a:gd name="T6" fmla="*/ 0 w 2609"/>
              <a:gd name="T7" fmla="*/ 2147483647 h 2038"/>
              <a:gd name="T8" fmla="*/ 0 60000 65536"/>
              <a:gd name="T9" fmla="*/ 0 60000 65536"/>
              <a:gd name="T10" fmla="*/ 0 60000 65536"/>
              <a:gd name="T11" fmla="*/ 0 60000 65536"/>
              <a:gd name="T12" fmla="*/ 0 w 2609"/>
              <a:gd name="T13" fmla="*/ 0 h 2038"/>
              <a:gd name="T14" fmla="*/ 2609 w 2609"/>
              <a:gd name="T15" fmla="*/ 2038 h 20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09" h="2038">
                <a:moveTo>
                  <a:pt x="0" y="2038"/>
                </a:moveTo>
                <a:lnTo>
                  <a:pt x="2609" y="2038"/>
                </a:lnTo>
                <a:lnTo>
                  <a:pt x="1329" y="0"/>
                </a:lnTo>
                <a:lnTo>
                  <a:pt x="0" y="2038"/>
                </a:lnTo>
                <a:close/>
              </a:path>
            </a:pathLst>
          </a:custGeom>
          <a:solidFill>
            <a:srgbClr val="9DB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4457700" y="1124744"/>
            <a:ext cx="3227388" cy="2536825"/>
          </a:xfrm>
          <a:custGeom>
            <a:avLst/>
            <a:gdLst>
              <a:gd name="T0" fmla="*/ 0 w 2033"/>
              <a:gd name="T1" fmla="*/ 2147483647 h 1598"/>
              <a:gd name="T2" fmla="*/ 2147483647 w 2033"/>
              <a:gd name="T3" fmla="*/ 2147483647 h 1598"/>
              <a:gd name="T4" fmla="*/ 2147483647 w 2033"/>
              <a:gd name="T5" fmla="*/ 0 h 1598"/>
              <a:gd name="T6" fmla="*/ 0 w 2033"/>
              <a:gd name="T7" fmla="*/ 2147483647 h 1598"/>
              <a:gd name="T8" fmla="*/ 0 60000 65536"/>
              <a:gd name="T9" fmla="*/ 0 60000 65536"/>
              <a:gd name="T10" fmla="*/ 0 60000 65536"/>
              <a:gd name="T11" fmla="*/ 0 60000 65536"/>
              <a:gd name="T12" fmla="*/ 0 w 2033"/>
              <a:gd name="T13" fmla="*/ 0 h 1598"/>
              <a:gd name="T14" fmla="*/ 2033 w 2033"/>
              <a:gd name="T15" fmla="*/ 1598 h 159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33" h="1598">
                <a:moveTo>
                  <a:pt x="0" y="1598"/>
                </a:moveTo>
                <a:lnTo>
                  <a:pt x="2033" y="1592"/>
                </a:lnTo>
                <a:lnTo>
                  <a:pt x="1038" y="0"/>
                </a:lnTo>
                <a:lnTo>
                  <a:pt x="0" y="1598"/>
                </a:lnTo>
                <a:close/>
              </a:path>
            </a:pathLst>
          </a:custGeom>
          <a:solidFill>
            <a:srgbClr val="BBCF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4949825" y="1129506"/>
            <a:ext cx="2260600" cy="1797050"/>
          </a:xfrm>
          <a:custGeom>
            <a:avLst/>
            <a:gdLst>
              <a:gd name="T0" fmla="*/ 0 w 1424"/>
              <a:gd name="T1" fmla="*/ 2147483647 h 1132"/>
              <a:gd name="T2" fmla="*/ 2147483647 w 1424"/>
              <a:gd name="T3" fmla="*/ 2147483647 h 1132"/>
              <a:gd name="T4" fmla="*/ 2147483647 w 1424"/>
              <a:gd name="T5" fmla="*/ 0 h 1132"/>
              <a:gd name="T6" fmla="*/ 0 w 1424"/>
              <a:gd name="T7" fmla="*/ 2147483647 h 1132"/>
              <a:gd name="T8" fmla="*/ 0 60000 65536"/>
              <a:gd name="T9" fmla="*/ 0 60000 65536"/>
              <a:gd name="T10" fmla="*/ 0 60000 65536"/>
              <a:gd name="T11" fmla="*/ 0 60000 65536"/>
              <a:gd name="T12" fmla="*/ 0 w 1424"/>
              <a:gd name="T13" fmla="*/ 0 h 1132"/>
              <a:gd name="T14" fmla="*/ 1424 w 1424"/>
              <a:gd name="T15" fmla="*/ 1132 h 11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4" h="1132">
                <a:moveTo>
                  <a:pt x="0" y="1120"/>
                </a:moveTo>
                <a:lnTo>
                  <a:pt x="1424" y="1132"/>
                </a:lnTo>
                <a:lnTo>
                  <a:pt x="713" y="0"/>
                </a:lnTo>
                <a:lnTo>
                  <a:pt x="0" y="1120"/>
                </a:lnTo>
                <a:close/>
              </a:path>
            </a:pathLst>
          </a:custGeom>
          <a:solidFill>
            <a:srgbClr val="D0DE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5399088" y="1129506"/>
            <a:ext cx="1354137" cy="1079500"/>
          </a:xfrm>
          <a:custGeom>
            <a:avLst/>
            <a:gdLst>
              <a:gd name="T0" fmla="*/ 0 w 853"/>
              <a:gd name="T1" fmla="*/ 2147483647 h 680"/>
              <a:gd name="T2" fmla="*/ 2147483647 w 853"/>
              <a:gd name="T3" fmla="*/ 2147483647 h 680"/>
              <a:gd name="T4" fmla="*/ 2147483647 w 853"/>
              <a:gd name="T5" fmla="*/ 0 h 680"/>
              <a:gd name="T6" fmla="*/ 0 w 853"/>
              <a:gd name="T7" fmla="*/ 2147483647 h 680"/>
              <a:gd name="T8" fmla="*/ 0 60000 65536"/>
              <a:gd name="T9" fmla="*/ 0 60000 65536"/>
              <a:gd name="T10" fmla="*/ 0 60000 65536"/>
              <a:gd name="T11" fmla="*/ 0 60000 65536"/>
              <a:gd name="T12" fmla="*/ 0 w 853"/>
              <a:gd name="T13" fmla="*/ 0 h 680"/>
              <a:gd name="T14" fmla="*/ 853 w 853"/>
              <a:gd name="T15" fmla="*/ 680 h 6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3" h="680">
                <a:moveTo>
                  <a:pt x="0" y="680"/>
                </a:moveTo>
                <a:lnTo>
                  <a:pt x="853" y="680"/>
                </a:lnTo>
                <a:lnTo>
                  <a:pt x="437" y="0"/>
                </a:lnTo>
                <a:lnTo>
                  <a:pt x="0" y="680"/>
                </a:lnTo>
                <a:close/>
              </a:path>
            </a:pathLst>
          </a:custGeom>
          <a:solidFill>
            <a:srgbClr val="E9EF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5457825" y="3734594"/>
            <a:ext cx="1074738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Кто</a:t>
            </a:r>
            <a:endParaRPr lang="ru-RU" altLang="ru-RU" sz="1600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5157788" y="4544219"/>
            <a:ext cx="1689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Кто за что</a:t>
            </a:r>
            <a:endParaRPr lang="ru-RU" altLang="ru-RU" sz="160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305300" y="5179219"/>
            <a:ext cx="3376613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С какой эффективностью</a:t>
            </a:r>
            <a:endParaRPr lang="ru-RU" altLang="ru-RU" sz="160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00038" y="2235994"/>
            <a:ext cx="12287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Услуги и продукты</a:t>
            </a:r>
            <a:endParaRPr lang="ru-RU" altLang="ru-RU" sz="160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00038" y="1442244"/>
            <a:ext cx="14462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Стратегия</a:t>
            </a:r>
            <a:endParaRPr lang="ru-RU" altLang="ru-RU" sz="1600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00038" y="3860006"/>
            <a:ext cx="122872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Звенья</a:t>
            </a:r>
            <a:endParaRPr lang="ru-RU" altLang="ru-RU" sz="1600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300038" y="4529931"/>
            <a:ext cx="17653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Соответствия</a:t>
            </a:r>
            <a:endParaRPr lang="ru-RU" altLang="ru-RU" sz="1600"/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300038" y="5136356"/>
            <a:ext cx="1497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Показатели и бюджеты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/>
          </a:p>
        </p:txBody>
      </p:sp>
      <p:pic>
        <p:nvPicPr>
          <p:cNvPr id="26" name="Picture 26" descr="Graphiс 9 -bv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351756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7" descr="Graphic23-bv 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325" y="2259806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9" descr="Graphic22-bv 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764756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0" descr="Graphic20-bv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4471194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3" descr="Graphic25-bv "/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160169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5457825" y="2358231"/>
            <a:ext cx="107473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Что</a:t>
            </a:r>
            <a:endParaRPr lang="ru-RU" altLang="ru-RU" sz="1600"/>
          </a:p>
        </p:txBody>
      </p:sp>
      <p:sp>
        <p:nvSpPr>
          <p:cNvPr id="32" name="Rectangle 35"/>
          <p:cNvSpPr>
            <a:spLocks noChangeArrowheads="1"/>
          </p:cNvSpPr>
          <p:nvPr/>
        </p:nvSpPr>
        <p:spPr bwMode="auto">
          <a:xfrm>
            <a:off x="5489575" y="1659731"/>
            <a:ext cx="1095375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Зачем</a:t>
            </a:r>
            <a:endParaRPr lang="ru-RU" altLang="ru-RU" sz="1600"/>
          </a:p>
        </p:txBody>
      </p:sp>
      <p:sp>
        <p:nvSpPr>
          <p:cNvPr id="33" name="Freeform 36"/>
          <p:cNvSpPr>
            <a:spLocks/>
          </p:cNvSpPr>
          <p:nvPr/>
        </p:nvSpPr>
        <p:spPr bwMode="auto">
          <a:xfrm>
            <a:off x="2484438" y="1416844"/>
            <a:ext cx="2936875" cy="517525"/>
          </a:xfrm>
          <a:custGeom>
            <a:avLst/>
            <a:gdLst>
              <a:gd name="T0" fmla="*/ 2147483647 w 1941"/>
              <a:gd name="T1" fmla="*/ 2147483647 h 134"/>
              <a:gd name="T2" fmla="*/ 2147483647 w 1941"/>
              <a:gd name="T3" fmla="*/ 2147483647 h 134"/>
              <a:gd name="T4" fmla="*/ 2147483647 w 1941"/>
              <a:gd name="T5" fmla="*/ 2147483647 h 134"/>
              <a:gd name="T6" fmla="*/ 2147483647 w 1941"/>
              <a:gd name="T7" fmla="*/ 0 h 134"/>
              <a:gd name="T8" fmla="*/ 2147483647 w 1941"/>
              <a:gd name="T9" fmla="*/ 2147483647 h 134"/>
              <a:gd name="T10" fmla="*/ 0 w 1941"/>
              <a:gd name="T11" fmla="*/ 2147483647 h 134"/>
              <a:gd name="T12" fmla="*/ 2147483647 w 1941"/>
              <a:gd name="T13" fmla="*/ 2147483647 h 1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41"/>
              <a:gd name="T22" fmla="*/ 0 h 134"/>
              <a:gd name="T23" fmla="*/ 1941 w 1941"/>
              <a:gd name="T24" fmla="*/ 134 h 1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41" h="134">
                <a:moveTo>
                  <a:pt x="1827" y="93"/>
                </a:moveTo>
                <a:cubicBezTo>
                  <a:pt x="1818" y="114"/>
                  <a:pt x="1808" y="134"/>
                  <a:pt x="1808" y="134"/>
                </a:cubicBezTo>
                <a:lnTo>
                  <a:pt x="1941" y="65"/>
                </a:lnTo>
                <a:lnTo>
                  <a:pt x="1808" y="0"/>
                </a:lnTo>
                <a:lnTo>
                  <a:pt x="1827" y="38"/>
                </a:lnTo>
                <a:lnTo>
                  <a:pt x="0" y="58"/>
                </a:lnTo>
                <a:lnTo>
                  <a:pt x="1827" y="93"/>
                </a:lnTo>
                <a:close/>
              </a:path>
            </a:pathLst>
          </a:custGeom>
          <a:solidFill>
            <a:srgbClr val="E9EFE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Freeform 37"/>
          <p:cNvSpPr>
            <a:spLocks/>
          </p:cNvSpPr>
          <p:nvPr/>
        </p:nvSpPr>
        <p:spPr bwMode="auto">
          <a:xfrm>
            <a:off x="2484438" y="1402556"/>
            <a:ext cx="2936875" cy="517525"/>
          </a:xfrm>
          <a:custGeom>
            <a:avLst/>
            <a:gdLst>
              <a:gd name="T0" fmla="*/ 2147483647 w 1941"/>
              <a:gd name="T1" fmla="*/ 2147483647 h 134"/>
              <a:gd name="T2" fmla="*/ 2147483647 w 1941"/>
              <a:gd name="T3" fmla="*/ 2147483647 h 134"/>
              <a:gd name="T4" fmla="*/ 2147483647 w 1941"/>
              <a:gd name="T5" fmla="*/ 2147483647 h 134"/>
              <a:gd name="T6" fmla="*/ 2147483647 w 1941"/>
              <a:gd name="T7" fmla="*/ 0 h 134"/>
              <a:gd name="T8" fmla="*/ 2147483647 w 1941"/>
              <a:gd name="T9" fmla="*/ 2147483647 h 134"/>
              <a:gd name="T10" fmla="*/ 0 w 1941"/>
              <a:gd name="T11" fmla="*/ 2147483647 h 134"/>
              <a:gd name="T12" fmla="*/ 2147483647 w 1941"/>
              <a:gd name="T13" fmla="*/ 2147483647 h 1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41"/>
              <a:gd name="T22" fmla="*/ 0 h 134"/>
              <a:gd name="T23" fmla="*/ 1941 w 1941"/>
              <a:gd name="T24" fmla="*/ 134 h 1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41" h="134">
                <a:moveTo>
                  <a:pt x="1827" y="93"/>
                </a:moveTo>
                <a:cubicBezTo>
                  <a:pt x="1818" y="114"/>
                  <a:pt x="1808" y="134"/>
                  <a:pt x="1808" y="134"/>
                </a:cubicBezTo>
                <a:lnTo>
                  <a:pt x="1941" y="65"/>
                </a:lnTo>
                <a:lnTo>
                  <a:pt x="1808" y="0"/>
                </a:lnTo>
                <a:lnTo>
                  <a:pt x="1827" y="38"/>
                </a:lnTo>
                <a:lnTo>
                  <a:pt x="0" y="58"/>
                </a:lnTo>
                <a:lnTo>
                  <a:pt x="1827" y="93"/>
                </a:lnTo>
                <a:close/>
              </a:path>
            </a:pathLst>
          </a:custGeom>
          <a:solidFill>
            <a:srgbClr val="587E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Freeform 38"/>
          <p:cNvSpPr>
            <a:spLocks/>
          </p:cNvSpPr>
          <p:nvPr/>
        </p:nvSpPr>
        <p:spPr bwMode="auto">
          <a:xfrm>
            <a:off x="3271838" y="2282031"/>
            <a:ext cx="1573212" cy="517525"/>
          </a:xfrm>
          <a:custGeom>
            <a:avLst/>
            <a:gdLst>
              <a:gd name="T0" fmla="*/ 2147483647 w 991"/>
              <a:gd name="T1" fmla="*/ 2147483647 h 326"/>
              <a:gd name="T2" fmla="*/ 2147483647 w 991"/>
              <a:gd name="T3" fmla="*/ 2147483647 h 326"/>
              <a:gd name="T4" fmla="*/ 2147483647 w 991"/>
              <a:gd name="T5" fmla="*/ 2147483647 h 326"/>
              <a:gd name="T6" fmla="*/ 2147483647 w 991"/>
              <a:gd name="T7" fmla="*/ 0 h 326"/>
              <a:gd name="T8" fmla="*/ 2147483647 w 991"/>
              <a:gd name="T9" fmla="*/ 2147483647 h 326"/>
              <a:gd name="T10" fmla="*/ 0 w 991"/>
              <a:gd name="T11" fmla="*/ 2147483647 h 326"/>
              <a:gd name="T12" fmla="*/ 2147483647 w 991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91"/>
              <a:gd name="T22" fmla="*/ 0 h 326"/>
              <a:gd name="T23" fmla="*/ 991 w 991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91" h="326">
                <a:moveTo>
                  <a:pt x="882" y="226"/>
                </a:moveTo>
                <a:cubicBezTo>
                  <a:pt x="874" y="277"/>
                  <a:pt x="864" y="326"/>
                  <a:pt x="864" y="326"/>
                </a:cubicBezTo>
                <a:lnTo>
                  <a:pt x="991" y="158"/>
                </a:lnTo>
                <a:lnTo>
                  <a:pt x="864" y="0"/>
                </a:lnTo>
                <a:lnTo>
                  <a:pt x="882" y="92"/>
                </a:lnTo>
                <a:lnTo>
                  <a:pt x="0" y="157"/>
                </a:lnTo>
                <a:lnTo>
                  <a:pt x="882" y="226"/>
                </a:lnTo>
                <a:close/>
              </a:path>
            </a:pathLst>
          </a:custGeom>
          <a:solidFill>
            <a:srgbClr val="E9EFE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Freeform 39"/>
          <p:cNvSpPr>
            <a:spLocks/>
          </p:cNvSpPr>
          <p:nvPr/>
        </p:nvSpPr>
        <p:spPr bwMode="auto">
          <a:xfrm>
            <a:off x="3267075" y="2266156"/>
            <a:ext cx="1573213" cy="517525"/>
          </a:xfrm>
          <a:custGeom>
            <a:avLst/>
            <a:gdLst>
              <a:gd name="T0" fmla="*/ 2147483647 w 991"/>
              <a:gd name="T1" fmla="*/ 2147483647 h 326"/>
              <a:gd name="T2" fmla="*/ 2147483647 w 991"/>
              <a:gd name="T3" fmla="*/ 2147483647 h 326"/>
              <a:gd name="T4" fmla="*/ 2147483647 w 991"/>
              <a:gd name="T5" fmla="*/ 2147483647 h 326"/>
              <a:gd name="T6" fmla="*/ 2147483647 w 991"/>
              <a:gd name="T7" fmla="*/ 0 h 326"/>
              <a:gd name="T8" fmla="*/ 2147483647 w 991"/>
              <a:gd name="T9" fmla="*/ 2147483647 h 326"/>
              <a:gd name="T10" fmla="*/ 0 w 991"/>
              <a:gd name="T11" fmla="*/ 2147483647 h 326"/>
              <a:gd name="T12" fmla="*/ 2147483647 w 991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91"/>
              <a:gd name="T22" fmla="*/ 0 h 326"/>
              <a:gd name="T23" fmla="*/ 991 w 991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91" h="326">
                <a:moveTo>
                  <a:pt x="882" y="226"/>
                </a:moveTo>
                <a:cubicBezTo>
                  <a:pt x="874" y="277"/>
                  <a:pt x="864" y="326"/>
                  <a:pt x="864" y="326"/>
                </a:cubicBezTo>
                <a:lnTo>
                  <a:pt x="991" y="158"/>
                </a:lnTo>
                <a:lnTo>
                  <a:pt x="864" y="0"/>
                </a:lnTo>
                <a:lnTo>
                  <a:pt x="882" y="92"/>
                </a:lnTo>
                <a:lnTo>
                  <a:pt x="0" y="157"/>
                </a:lnTo>
                <a:lnTo>
                  <a:pt x="882" y="226"/>
                </a:lnTo>
                <a:close/>
              </a:path>
            </a:pathLst>
          </a:custGeom>
          <a:solidFill>
            <a:srgbClr val="587E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Freeform 40"/>
          <p:cNvSpPr>
            <a:spLocks/>
          </p:cNvSpPr>
          <p:nvPr/>
        </p:nvSpPr>
        <p:spPr bwMode="auto">
          <a:xfrm>
            <a:off x="2590800" y="3074194"/>
            <a:ext cx="1822450" cy="517525"/>
          </a:xfrm>
          <a:custGeom>
            <a:avLst/>
            <a:gdLst>
              <a:gd name="T0" fmla="*/ 2147483647 w 1148"/>
              <a:gd name="T1" fmla="*/ 2147483647 h 326"/>
              <a:gd name="T2" fmla="*/ 2147483647 w 1148"/>
              <a:gd name="T3" fmla="*/ 2147483647 h 326"/>
              <a:gd name="T4" fmla="*/ 2147483647 w 1148"/>
              <a:gd name="T5" fmla="*/ 2147483647 h 326"/>
              <a:gd name="T6" fmla="*/ 2147483647 w 1148"/>
              <a:gd name="T7" fmla="*/ 0 h 326"/>
              <a:gd name="T8" fmla="*/ 2147483647 w 1148"/>
              <a:gd name="T9" fmla="*/ 2147483647 h 326"/>
              <a:gd name="T10" fmla="*/ 0 w 1148"/>
              <a:gd name="T11" fmla="*/ 2147483647 h 326"/>
              <a:gd name="T12" fmla="*/ 2147483647 w 1148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48"/>
              <a:gd name="T22" fmla="*/ 0 h 326"/>
              <a:gd name="T23" fmla="*/ 1148 w 1148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48" h="326">
                <a:moveTo>
                  <a:pt x="1039" y="226"/>
                </a:moveTo>
                <a:cubicBezTo>
                  <a:pt x="1031" y="277"/>
                  <a:pt x="1021" y="326"/>
                  <a:pt x="1021" y="326"/>
                </a:cubicBezTo>
                <a:lnTo>
                  <a:pt x="1148" y="158"/>
                </a:lnTo>
                <a:lnTo>
                  <a:pt x="1021" y="0"/>
                </a:lnTo>
                <a:lnTo>
                  <a:pt x="1039" y="92"/>
                </a:lnTo>
                <a:lnTo>
                  <a:pt x="0" y="155"/>
                </a:lnTo>
                <a:lnTo>
                  <a:pt x="1039" y="226"/>
                </a:lnTo>
                <a:close/>
              </a:path>
            </a:pathLst>
          </a:custGeom>
          <a:solidFill>
            <a:srgbClr val="E9EFE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" name="Freeform 41"/>
          <p:cNvSpPr>
            <a:spLocks/>
          </p:cNvSpPr>
          <p:nvPr/>
        </p:nvSpPr>
        <p:spPr bwMode="auto">
          <a:xfrm>
            <a:off x="2584450" y="3058319"/>
            <a:ext cx="1822450" cy="517525"/>
          </a:xfrm>
          <a:custGeom>
            <a:avLst/>
            <a:gdLst>
              <a:gd name="T0" fmla="*/ 2147483647 w 1148"/>
              <a:gd name="T1" fmla="*/ 2147483647 h 326"/>
              <a:gd name="T2" fmla="*/ 2147483647 w 1148"/>
              <a:gd name="T3" fmla="*/ 2147483647 h 326"/>
              <a:gd name="T4" fmla="*/ 2147483647 w 1148"/>
              <a:gd name="T5" fmla="*/ 2147483647 h 326"/>
              <a:gd name="T6" fmla="*/ 2147483647 w 1148"/>
              <a:gd name="T7" fmla="*/ 0 h 326"/>
              <a:gd name="T8" fmla="*/ 2147483647 w 1148"/>
              <a:gd name="T9" fmla="*/ 2147483647 h 326"/>
              <a:gd name="T10" fmla="*/ 0 w 1148"/>
              <a:gd name="T11" fmla="*/ 2147483647 h 326"/>
              <a:gd name="T12" fmla="*/ 2147483647 w 1148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48"/>
              <a:gd name="T22" fmla="*/ 0 h 326"/>
              <a:gd name="T23" fmla="*/ 1148 w 1148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48" h="326">
                <a:moveTo>
                  <a:pt x="1039" y="226"/>
                </a:moveTo>
                <a:cubicBezTo>
                  <a:pt x="1031" y="277"/>
                  <a:pt x="1021" y="326"/>
                  <a:pt x="1021" y="326"/>
                </a:cubicBezTo>
                <a:lnTo>
                  <a:pt x="1148" y="158"/>
                </a:lnTo>
                <a:lnTo>
                  <a:pt x="1021" y="0"/>
                </a:lnTo>
                <a:lnTo>
                  <a:pt x="1039" y="92"/>
                </a:lnTo>
                <a:lnTo>
                  <a:pt x="0" y="155"/>
                </a:lnTo>
                <a:lnTo>
                  <a:pt x="1039" y="226"/>
                </a:lnTo>
                <a:close/>
              </a:path>
            </a:pathLst>
          </a:custGeom>
          <a:solidFill>
            <a:srgbClr val="587E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9" name="Freeform 42"/>
          <p:cNvSpPr>
            <a:spLocks/>
          </p:cNvSpPr>
          <p:nvPr/>
        </p:nvSpPr>
        <p:spPr bwMode="auto">
          <a:xfrm>
            <a:off x="2590800" y="3793331"/>
            <a:ext cx="1355725" cy="517525"/>
          </a:xfrm>
          <a:custGeom>
            <a:avLst/>
            <a:gdLst>
              <a:gd name="T0" fmla="*/ 2147483647 w 854"/>
              <a:gd name="T1" fmla="*/ 2147483647 h 326"/>
              <a:gd name="T2" fmla="*/ 2147483647 w 854"/>
              <a:gd name="T3" fmla="*/ 2147483647 h 326"/>
              <a:gd name="T4" fmla="*/ 2147483647 w 854"/>
              <a:gd name="T5" fmla="*/ 2147483647 h 326"/>
              <a:gd name="T6" fmla="*/ 2147483647 w 854"/>
              <a:gd name="T7" fmla="*/ 0 h 326"/>
              <a:gd name="T8" fmla="*/ 2147483647 w 854"/>
              <a:gd name="T9" fmla="*/ 2147483647 h 326"/>
              <a:gd name="T10" fmla="*/ 0 w 854"/>
              <a:gd name="T11" fmla="*/ 2147483647 h 326"/>
              <a:gd name="T12" fmla="*/ 2147483647 w 854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54"/>
              <a:gd name="T22" fmla="*/ 0 h 326"/>
              <a:gd name="T23" fmla="*/ 854 w 854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54" h="326">
                <a:moveTo>
                  <a:pt x="745" y="226"/>
                </a:moveTo>
                <a:cubicBezTo>
                  <a:pt x="737" y="277"/>
                  <a:pt x="727" y="326"/>
                  <a:pt x="727" y="326"/>
                </a:cubicBezTo>
                <a:lnTo>
                  <a:pt x="854" y="158"/>
                </a:lnTo>
                <a:lnTo>
                  <a:pt x="727" y="0"/>
                </a:lnTo>
                <a:lnTo>
                  <a:pt x="745" y="92"/>
                </a:lnTo>
                <a:lnTo>
                  <a:pt x="0" y="160"/>
                </a:lnTo>
                <a:lnTo>
                  <a:pt x="745" y="226"/>
                </a:lnTo>
                <a:close/>
              </a:path>
            </a:pathLst>
          </a:custGeom>
          <a:solidFill>
            <a:srgbClr val="E9EFE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" name="Freeform 43"/>
          <p:cNvSpPr>
            <a:spLocks/>
          </p:cNvSpPr>
          <p:nvPr/>
        </p:nvSpPr>
        <p:spPr bwMode="auto">
          <a:xfrm>
            <a:off x="2574925" y="3783806"/>
            <a:ext cx="1355725" cy="517525"/>
          </a:xfrm>
          <a:custGeom>
            <a:avLst/>
            <a:gdLst>
              <a:gd name="T0" fmla="*/ 2147483647 w 854"/>
              <a:gd name="T1" fmla="*/ 2147483647 h 326"/>
              <a:gd name="T2" fmla="*/ 2147483647 w 854"/>
              <a:gd name="T3" fmla="*/ 2147483647 h 326"/>
              <a:gd name="T4" fmla="*/ 2147483647 w 854"/>
              <a:gd name="T5" fmla="*/ 2147483647 h 326"/>
              <a:gd name="T6" fmla="*/ 2147483647 w 854"/>
              <a:gd name="T7" fmla="*/ 0 h 326"/>
              <a:gd name="T8" fmla="*/ 2147483647 w 854"/>
              <a:gd name="T9" fmla="*/ 2147483647 h 326"/>
              <a:gd name="T10" fmla="*/ 0 w 854"/>
              <a:gd name="T11" fmla="*/ 2147483647 h 326"/>
              <a:gd name="T12" fmla="*/ 2147483647 w 854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54"/>
              <a:gd name="T22" fmla="*/ 0 h 326"/>
              <a:gd name="T23" fmla="*/ 854 w 854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54" h="326">
                <a:moveTo>
                  <a:pt x="745" y="226"/>
                </a:moveTo>
                <a:cubicBezTo>
                  <a:pt x="737" y="277"/>
                  <a:pt x="727" y="326"/>
                  <a:pt x="727" y="326"/>
                </a:cubicBezTo>
                <a:lnTo>
                  <a:pt x="854" y="158"/>
                </a:lnTo>
                <a:lnTo>
                  <a:pt x="727" y="0"/>
                </a:lnTo>
                <a:lnTo>
                  <a:pt x="745" y="92"/>
                </a:lnTo>
                <a:lnTo>
                  <a:pt x="0" y="160"/>
                </a:lnTo>
                <a:lnTo>
                  <a:pt x="745" y="226"/>
                </a:lnTo>
                <a:close/>
              </a:path>
            </a:pathLst>
          </a:custGeom>
          <a:solidFill>
            <a:srgbClr val="587E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" name="Freeform 44"/>
          <p:cNvSpPr>
            <a:spLocks/>
          </p:cNvSpPr>
          <p:nvPr/>
        </p:nvSpPr>
        <p:spPr bwMode="auto">
          <a:xfrm>
            <a:off x="2913063" y="4441031"/>
            <a:ext cx="638175" cy="517525"/>
          </a:xfrm>
          <a:custGeom>
            <a:avLst/>
            <a:gdLst>
              <a:gd name="T0" fmla="*/ 2147483647 w 402"/>
              <a:gd name="T1" fmla="*/ 2147483647 h 326"/>
              <a:gd name="T2" fmla="*/ 2147483647 w 402"/>
              <a:gd name="T3" fmla="*/ 2147483647 h 326"/>
              <a:gd name="T4" fmla="*/ 2147483647 w 402"/>
              <a:gd name="T5" fmla="*/ 2147483647 h 326"/>
              <a:gd name="T6" fmla="*/ 2147483647 w 402"/>
              <a:gd name="T7" fmla="*/ 0 h 326"/>
              <a:gd name="T8" fmla="*/ 2147483647 w 402"/>
              <a:gd name="T9" fmla="*/ 2147483647 h 326"/>
              <a:gd name="T10" fmla="*/ 0 w 402"/>
              <a:gd name="T11" fmla="*/ 2147483647 h 326"/>
              <a:gd name="T12" fmla="*/ 2147483647 w 402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2"/>
              <a:gd name="T22" fmla="*/ 0 h 326"/>
              <a:gd name="T23" fmla="*/ 402 w 402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2" h="326">
                <a:moveTo>
                  <a:pt x="293" y="226"/>
                </a:moveTo>
                <a:cubicBezTo>
                  <a:pt x="285" y="277"/>
                  <a:pt x="275" y="326"/>
                  <a:pt x="275" y="326"/>
                </a:cubicBezTo>
                <a:lnTo>
                  <a:pt x="402" y="158"/>
                </a:lnTo>
                <a:lnTo>
                  <a:pt x="275" y="0"/>
                </a:lnTo>
                <a:lnTo>
                  <a:pt x="293" y="92"/>
                </a:lnTo>
                <a:lnTo>
                  <a:pt x="0" y="164"/>
                </a:lnTo>
                <a:lnTo>
                  <a:pt x="293" y="226"/>
                </a:lnTo>
                <a:close/>
              </a:path>
            </a:pathLst>
          </a:custGeom>
          <a:solidFill>
            <a:srgbClr val="E9EFE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Freeform 45"/>
          <p:cNvSpPr>
            <a:spLocks/>
          </p:cNvSpPr>
          <p:nvPr/>
        </p:nvSpPr>
        <p:spPr bwMode="auto">
          <a:xfrm>
            <a:off x="2900363" y="4417219"/>
            <a:ext cx="638175" cy="517525"/>
          </a:xfrm>
          <a:custGeom>
            <a:avLst/>
            <a:gdLst>
              <a:gd name="T0" fmla="*/ 2147483647 w 402"/>
              <a:gd name="T1" fmla="*/ 2147483647 h 326"/>
              <a:gd name="T2" fmla="*/ 2147483647 w 402"/>
              <a:gd name="T3" fmla="*/ 2147483647 h 326"/>
              <a:gd name="T4" fmla="*/ 2147483647 w 402"/>
              <a:gd name="T5" fmla="*/ 2147483647 h 326"/>
              <a:gd name="T6" fmla="*/ 2147483647 w 402"/>
              <a:gd name="T7" fmla="*/ 0 h 326"/>
              <a:gd name="T8" fmla="*/ 2147483647 w 402"/>
              <a:gd name="T9" fmla="*/ 2147483647 h 326"/>
              <a:gd name="T10" fmla="*/ 0 w 402"/>
              <a:gd name="T11" fmla="*/ 2147483647 h 326"/>
              <a:gd name="T12" fmla="*/ 2147483647 w 402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2"/>
              <a:gd name="T22" fmla="*/ 0 h 326"/>
              <a:gd name="T23" fmla="*/ 402 w 402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2" h="326">
                <a:moveTo>
                  <a:pt x="293" y="226"/>
                </a:moveTo>
                <a:cubicBezTo>
                  <a:pt x="285" y="277"/>
                  <a:pt x="275" y="326"/>
                  <a:pt x="275" y="326"/>
                </a:cubicBezTo>
                <a:lnTo>
                  <a:pt x="402" y="158"/>
                </a:lnTo>
                <a:lnTo>
                  <a:pt x="275" y="0"/>
                </a:lnTo>
                <a:lnTo>
                  <a:pt x="293" y="92"/>
                </a:lnTo>
                <a:lnTo>
                  <a:pt x="0" y="164"/>
                </a:lnTo>
                <a:lnTo>
                  <a:pt x="293" y="226"/>
                </a:lnTo>
                <a:close/>
              </a:path>
            </a:pathLst>
          </a:custGeom>
          <a:solidFill>
            <a:srgbClr val="587E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" name="Freeform 46"/>
          <p:cNvSpPr>
            <a:spLocks/>
          </p:cNvSpPr>
          <p:nvPr/>
        </p:nvSpPr>
        <p:spPr bwMode="auto">
          <a:xfrm>
            <a:off x="2497138" y="5114131"/>
            <a:ext cx="638175" cy="517525"/>
          </a:xfrm>
          <a:custGeom>
            <a:avLst/>
            <a:gdLst>
              <a:gd name="T0" fmla="*/ 2147483647 w 402"/>
              <a:gd name="T1" fmla="*/ 2147483647 h 326"/>
              <a:gd name="T2" fmla="*/ 2147483647 w 402"/>
              <a:gd name="T3" fmla="*/ 2147483647 h 326"/>
              <a:gd name="T4" fmla="*/ 2147483647 w 402"/>
              <a:gd name="T5" fmla="*/ 2147483647 h 326"/>
              <a:gd name="T6" fmla="*/ 2147483647 w 402"/>
              <a:gd name="T7" fmla="*/ 0 h 326"/>
              <a:gd name="T8" fmla="*/ 2147483647 w 402"/>
              <a:gd name="T9" fmla="*/ 2147483647 h 326"/>
              <a:gd name="T10" fmla="*/ 0 w 402"/>
              <a:gd name="T11" fmla="*/ 2147483647 h 326"/>
              <a:gd name="T12" fmla="*/ 2147483647 w 402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2"/>
              <a:gd name="T22" fmla="*/ 0 h 326"/>
              <a:gd name="T23" fmla="*/ 402 w 402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2" h="326">
                <a:moveTo>
                  <a:pt x="293" y="226"/>
                </a:moveTo>
                <a:cubicBezTo>
                  <a:pt x="285" y="277"/>
                  <a:pt x="275" y="326"/>
                  <a:pt x="275" y="326"/>
                </a:cubicBezTo>
                <a:lnTo>
                  <a:pt x="402" y="158"/>
                </a:lnTo>
                <a:lnTo>
                  <a:pt x="275" y="0"/>
                </a:lnTo>
                <a:lnTo>
                  <a:pt x="293" y="92"/>
                </a:lnTo>
                <a:lnTo>
                  <a:pt x="0" y="164"/>
                </a:lnTo>
                <a:lnTo>
                  <a:pt x="293" y="226"/>
                </a:lnTo>
                <a:close/>
              </a:path>
            </a:pathLst>
          </a:custGeom>
          <a:solidFill>
            <a:srgbClr val="E9EFE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4" name="Freeform 47"/>
          <p:cNvSpPr>
            <a:spLocks/>
          </p:cNvSpPr>
          <p:nvPr/>
        </p:nvSpPr>
        <p:spPr bwMode="auto">
          <a:xfrm>
            <a:off x="2420938" y="5161756"/>
            <a:ext cx="638175" cy="517525"/>
          </a:xfrm>
          <a:custGeom>
            <a:avLst/>
            <a:gdLst>
              <a:gd name="T0" fmla="*/ 2147483647 w 402"/>
              <a:gd name="T1" fmla="*/ 2147483647 h 326"/>
              <a:gd name="T2" fmla="*/ 2147483647 w 402"/>
              <a:gd name="T3" fmla="*/ 2147483647 h 326"/>
              <a:gd name="T4" fmla="*/ 2147483647 w 402"/>
              <a:gd name="T5" fmla="*/ 2147483647 h 326"/>
              <a:gd name="T6" fmla="*/ 2147483647 w 402"/>
              <a:gd name="T7" fmla="*/ 0 h 326"/>
              <a:gd name="T8" fmla="*/ 2147483647 w 402"/>
              <a:gd name="T9" fmla="*/ 2147483647 h 326"/>
              <a:gd name="T10" fmla="*/ 0 w 402"/>
              <a:gd name="T11" fmla="*/ 2147483647 h 326"/>
              <a:gd name="T12" fmla="*/ 2147483647 w 402"/>
              <a:gd name="T13" fmla="*/ 2147483647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2"/>
              <a:gd name="T22" fmla="*/ 0 h 326"/>
              <a:gd name="T23" fmla="*/ 402 w 402"/>
              <a:gd name="T24" fmla="*/ 326 h 3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2" h="326">
                <a:moveTo>
                  <a:pt x="293" y="226"/>
                </a:moveTo>
                <a:cubicBezTo>
                  <a:pt x="285" y="277"/>
                  <a:pt x="275" y="326"/>
                  <a:pt x="275" y="326"/>
                </a:cubicBezTo>
                <a:lnTo>
                  <a:pt x="402" y="158"/>
                </a:lnTo>
                <a:lnTo>
                  <a:pt x="275" y="0"/>
                </a:lnTo>
                <a:lnTo>
                  <a:pt x="293" y="92"/>
                </a:lnTo>
                <a:lnTo>
                  <a:pt x="0" y="164"/>
                </a:lnTo>
                <a:lnTo>
                  <a:pt x="293" y="226"/>
                </a:lnTo>
                <a:close/>
              </a:path>
            </a:pathLst>
          </a:custGeom>
          <a:solidFill>
            <a:srgbClr val="587E6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" name="Rectangle 23"/>
          <p:cNvSpPr>
            <a:spLocks noChangeArrowheads="1"/>
          </p:cNvSpPr>
          <p:nvPr/>
        </p:nvSpPr>
        <p:spPr bwMode="auto">
          <a:xfrm>
            <a:off x="300038" y="2972594"/>
            <a:ext cx="1471612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Процессы и проекты</a:t>
            </a:r>
            <a:endParaRPr lang="ru-RU" altLang="ru-RU" sz="1600"/>
          </a:p>
        </p:txBody>
      </p:sp>
      <p:pic>
        <p:nvPicPr>
          <p:cNvPr id="46" name="Picture 32" descr="Graphic140-BV-priz-mno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3048794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34"/>
          <p:cNvSpPr>
            <a:spLocks noChangeArrowheads="1"/>
          </p:cNvSpPr>
          <p:nvPr/>
        </p:nvSpPr>
        <p:spPr bwMode="auto">
          <a:xfrm>
            <a:off x="5456238" y="3017044"/>
            <a:ext cx="107473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/>
              <a:t>Как</a:t>
            </a:r>
            <a:endParaRPr lang="ru-RU" altLang="ru-RU" sz="1600"/>
          </a:p>
        </p:txBody>
      </p:sp>
      <p:pic>
        <p:nvPicPr>
          <p:cNvPr id="48" name="Picture 12" descr="Graphic58-bv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0" y="3056731"/>
            <a:ext cx="561975" cy="561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dirty="0"/>
              <a:t>Задачи и ответственные лица, участвующие в формировании, согласовании и утверждении регламента бизнес-процесса</a:t>
            </a:r>
            <a:endParaRPr lang="ru-RU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80949"/>
              </p:ext>
            </p:extLst>
          </p:nvPr>
        </p:nvGraphicFramePr>
        <p:xfrm>
          <a:off x="48196" y="692696"/>
          <a:ext cx="9051925" cy="5472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2523"/>
                <a:gridCol w="2084729"/>
                <a:gridCol w="2069723"/>
                <a:gridCol w="2634950"/>
              </a:tblGrid>
              <a:tr h="39694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effectLst/>
                        </a:rPr>
                        <a:t>Задача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>
                          <a:effectLst/>
                        </a:rPr>
                        <a:t>Ответственный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>
                          <a:effectLst/>
                        </a:rPr>
                        <a:t>Участники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>
                          <a:effectLst/>
                        </a:rPr>
                        <a:t>Зона ответственности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348" marR="39348" marT="0" marB="0" anchor="ctr"/>
                </a:tc>
              </a:tr>
              <a:tr h="9443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Формирование регламента бизнес-процесса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Разработчик регламента бизнес-процесса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Эксперты в предметной области – работники </a:t>
                      </a:r>
                      <a:r>
                        <a:rPr lang="ru-RU" sz="1200" dirty="0" smtClean="0">
                          <a:effectLst/>
                        </a:rPr>
                        <a:t>Компании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Владелец бизнес-процесса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Организация интервью с экспертами и Владельцами, формализация бизнес-процесса в виде схемы, заполнение свойств объектов модели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Организация согласования регламента бизнес-процесса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Разработчик регламента бизнес-процесса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Эксперты в предметной области – работники </a:t>
                      </a:r>
                      <a:r>
                        <a:rPr lang="ru-RU" sz="1200" dirty="0" smtClean="0">
                          <a:effectLst/>
                        </a:rPr>
                        <a:t>Компании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Согласующие бизнес-процесс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Согласование регламента бизнес-процесса с перечнем согласующих лиц. При необходимости внесение корректировок в модель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</a:tr>
              <a:tr h="839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Поддержание регламента бизнес-процесса в актуальном состоянии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Владелец бизнес-процесса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Разработчик регламента бизнес-процесса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Информирование разработчика бизнес-процесса об изменении процесса. Контроль корректности внесенных изменений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Подготовка приказа об утверждении и вводе в действие согласованных бизнес-процессов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Администратор Раздела по регламентации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Разработчики регламентов бизнес-процессов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Включение в приказ регламентов бизнес-процессов находящихся в статусе «Рекомендован»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</a:tr>
              <a:tr h="10972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Обновление информации на корпоративном портале, в разделе по регламентации деятельности 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Администратор Раздела по регламентации 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Разработчики регламентов бизнес-процессов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Своевременное обновление информации на корпоративном портале, в разделе по регламентации деятельности в части введения в действие регламентов бизнес-процессов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</a:tr>
              <a:tr h="529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Оповещение работников Компании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Администратор Раздела по регламентации 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Своевременное уведомление о введении в действие регламента бизнес-процесса (или его </a:t>
                      </a:r>
                      <a:r>
                        <a:rPr lang="ru-RU" sz="1200" dirty="0" smtClean="0">
                          <a:effectLst/>
                        </a:rPr>
                        <a:t>изменении)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9348" marR="3934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altLang="ru-RU" dirty="0"/>
              <a:t>Согласование и утверждение регламентов бизнес-процессов </a:t>
            </a:r>
            <a:endParaRPr lang="ru-RU" dirty="0" smtClean="0"/>
          </a:p>
        </p:txBody>
      </p:sp>
      <p:pic>
        <p:nvPicPr>
          <p:cNvPr id="3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875"/>
            <a:ext cx="9144000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223838" y="4415904"/>
            <a:ext cx="8696325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Разработчик совместно с владельцем определяет место процедуры в классификаторе бизнес-процессов и создает процедуру. После создания процедуры ей автоматически присваивается статус «В работе». </a:t>
            </a:r>
          </a:p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Разработчик проводит интервьюирование владельца, участников и назначенных владельцем процедуры экспертов, с целью сбора информации о ходе выполнения процедуры и средствами ПО «</a:t>
            </a:r>
            <a:r>
              <a:rPr kumimoji="0" lang="ru-RU" altLang="ru-R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Business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 </a:t>
            </a:r>
            <a:r>
              <a:rPr kumimoji="0" lang="ru-RU" altLang="ru-R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Studio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» создает диаграмму процедуры и описывает ее свойства в соответствии с инструкция по заполнению свойств процедуры.</a:t>
            </a: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 fontScale="92500"/>
          </a:bodyPr>
          <a:lstStyle/>
          <a:p>
            <a:r>
              <a:rPr lang="ru-RU" altLang="ru-RU" dirty="0"/>
              <a:t>Порядок сопровождения Корпоративного </a:t>
            </a:r>
            <a:r>
              <a:rPr lang="ru-RU" altLang="ru-RU" dirty="0" smtClean="0"/>
              <a:t>портала регламентации</a:t>
            </a:r>
            <a:endParaRPr lang="ru-RU" dirty="0" smtClean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356100" y="649833"/>
            <a:ext cx="4537075" cy="430213"/>
          </a:xfrm>
          <a:prstGeom prst="rect">
            <a:avLst/>
          </a:prstGeom>
          <a:solidFill>
            <a:srgbClr val="0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85725" indent="-85725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FFFFFF"/>
                </a:solidFill>
              </a:rPr>
              <a:t>Назначение</a:t>
            </a:r>
            <a:endParaRPr lang="en-US" altLang="ru-RU" sz="1600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356100" y="1162596"/>
            <a:ext cx="4537075" cy="2617787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93675" indent="-193675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  <a:buFont typeface="Arial" pitchFamily="34" charset="0"/>
              <a:buChar char="•"/>
            </a:pPr>
            <a:r>
              <a:rPr lang="ru-RU" altLang="ru-RU" sz="1400" b="0">
                <a:solidFill>
                  <a:srgbClr val="003864"/>
                </a:solidFill>
              </a:rPr>
              <a:t>Определить порядок внесения изменений в </a:t>
            </a:r>
            <a:r>
              <a:rPr lang="en-US" altLang="ru-RU" sz="1400" b="0">
                <a:solidFill>
                  <a:srgbClr val="003864"/>
                </a:solidFill>
              </a:rPr>
              <a:t>HTML-</a:t>
            </a:r>
            <a:r>
              <a:rPr lang="ru-RU" altLang="ru-RU" sz="1400" b="0">
                <a:solidFill>
                  <a:srgbClr val="003864"/>
                </a:solidFill>
              </a:rPr>
              <a:t>навигатор регламентации деятельности Определить ответственных за соответствие информации представленной в справочнике, реальной деятельности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  <a:buFont typeface="Arial" pitchFamily="34" charset="0"/>
              <a:buChar char="•"/>
            </a:pPr>
            <a:r>
              <a:rPr lang="ru-RU" altLang="ru-RU" sz="1400" b="0">
                <a:solidFill>
                  <a:srgbClr val="003864"/>
                </a:solidFill>
              </a:rPr>
              <a:t>Определить ответственных за сопровождение и актуализацию базы моделей бизнес-процессов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356100" y="4485233"/>
            <a:ext cx="4537075" cy="1722438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93675" indent="-193675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SzTx/>
              <a:buFont typeface="Arial" pitchFamily="34" charset="0"/>
              <a:buChar char="•"/>
            </a:pPr>
            <a:r>
              <a:rPr lang="ru-RU" altLang="ru-RU" sz="1400" b="0">
                <a:solidFill>
                  <a:srgbClr val="003864"/>
                </a:solidFill>
              </a:rPr>
              <a:t>Действие Порядка распространяется на всех работников, участвующих в изменении раздела регламентации корпоративного портала и моделей бизнес-процессов Компании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356100" y="3967708"/>
            <a:ext cx="4537075" cy="430213"/>
          </a:xfrm>
          <a:prstGeom prst="rect">
            <a:avLst/>
          </a:prstGeom>
          <a:solidFill>
            <a:srgbClr val="0038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85725" indent="-85725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rgbClr val="FFFFFF"/>
                </a:solidFill>
              </a:rPr>
              <a:t>Область применения</a:t>
            </a:r>
            <a:endParaRPr lang="en-US" altLang="ru-RU" sz="1600">
              <a:solidFill>
                <a:srgbClr val="FFFFFF"/>
              </a:solidFill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641896"/>
            <a:ext cx="4002087" cy="556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Схема взаимодействия участников актуализации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Базы моделей </a:t>
            </a:r>
            <a:r>
              <a:rPr lang="ru-RU" dirty="0"/>
              <a:t>и </a:t>
            </a:r>
            <a:r>
              <a:rPr lang="ru-RU" dirty="0" smtClean="0"/>
              <a:t>HTML-публикации</a:t>
            </a:r>
            <a:endParaRPr lang="ru-RU" dirty="0"/>
          </a:p>
          <a:p>
            <a:endParaRPr lang="ru-RU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29" y="607988"/>
            <a:ext cx="7056263" cy="5655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altLang="ru-RU" dirty="0"/>
              <a:t>Форма заявки на изменение информации в Базе моделей</a:t>
            </a:r>
            <a:endParaRPr lang="ru-RU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20" y="689200"/>
            <a:ext cx="7912620" cy="55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dirty="0"/>
              <a:t>Основные функции участников актуализации </a:t>
            </a:r>
            <a:r>
              <a:rPr lang="en-US" altLang="ru-RU" dirty="0"/>
              <a:t/>
            </a:r>
            <a:br>
              <a:rPr lang="en-US" altLang="ru-RU" dirty="0"/>
            </a:br>
            <a:r>
              <a:rPr lang="ru-RU" altLang="ru-RU" dirty="0"/>
              <a:t>Базы моделей и </a:t>
            </a:r>
            <a:r>
              <a:rPr lang="ru-RU" altLang="ru-RU" dirty="0" smtClean="0"/>
              <a:t>HTML-публикации</a:t>
            </a:r>
            <a:endParaRPr lang="ru-RU" dirty="0" smtClean="0"/>
          </a:p>
        </p:txBody>
      </p:sp>
      <p:sp>
        <p:nvSpPr>
          <p:cNvPr id="27" name="AutoShape 14"/>
          <p:cNvSpPr>
            <a:spLocks noChangeArrowheads="1"/>
          </p:cNvSpPr>
          <p:nvPr/>
        </p:nvSpPr>
        <p:spPr bwMode="auto">
          <a:xfrm>
            <a:off x="6466706" y="2847876"/>
            <a:ext cx="2365375" cy="1600200"/>
          </a:xfrm>
          <a:prstGeom prst="wedgeRectCallout">
            <a:avLst>
              <a:gd name="adj1" fmla="val -71810"/>
              <a:gd name="adj2" fmla="val -24602"/>
            </a:avLst>
          </a:prstGeom>
          <a:solidFill>
            <a:srgbClr val="F2F2F2"/>
          </a:solidFill>
          <a:ln w="9525">
            <a:solidFill>
              <a:srgbClr val="6B7995"/>
            </a:solidFill>
            <a:miter lim="800000"/>
            <a:headEnd/>
            <a:tailEnd/>
          </a:ln>
        </p:spPr>
        <p:txBody>
          <a:bodyPr anchor="ctr"/>
          <a:lstStyle>
            <a:lvl1pPr marL="95250" indent="-95250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контроль соответствия представленной информации в </a:t>
            </a:r>
            <a:r>
              <a:rPr kumimoji="0" lang="en-US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HTML-</a:t>
            </a: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навигаторе фактической организации работ в Компании;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передача исходной информации участникам, осуществляющим обработку исходных данных</a:t>
            </a:r>
          </a:p>
        </p:txBody>
      </p:sp>
      <p:grpSp>
        <p:nvGrpSpPr>
          <p:cNvPr id="28" name="Group 43"/>
          <p:cNvGrpSpPr>
            <a:grpSpLocks/>
          </p:cNvGrpSpPr>
          <p:nvPr/>
        </p:nvGrpSpPr>
        <p:grpSpPr bwMode="auto">
          <a:xfrm>
            <a:off x="2940869" y="3165376"/>
            <a:ext cx="1292225" cy="1117600"/>
            <a:chOff x="1618" y="1706"/>
            <a:chExt cx="814" cy="704"/>
          </a:xfrm>
        </p:grpSpPr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618" y="2160"/>
              <a:ext cx="8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rPr>
                <a:t>Пользователи </a:t>
              </a:r>
              <a:br>
                <a:rPr kumimoji="0" lang="ru-RU" altLang="ru-RU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rPr>
              </a:br>
              <a:r>
                <a:rPr kumimoji="0" lang="en-US" altLang="ru-RU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rPr>
                <a:t>HTML-</a:t>
              </a:r>
              <a:r>
                <a:rPr kumimoji="0" lang="ru-RU" altLang="ru-RU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rPr>
                <a:t>навигатора</a:t>
              </a:r>
            </a:p>
          </p:txBody>
        </p:sp>
        <p:pic>
          <p:nvPicPr>
            <p:cNvPr id="30" name="Picture 21" descr="разговор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9" y="1706"/>
              <a:ext cx="474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" name="Group 6"/>
          <p:cNvGrpSpPr>
            <a:grpSpLocks/>
          </p:cNvGrpSpPr>
          <p:nvPr/>
        </p:nvGrpSpPr>
        <p:grpSpPr bwMode="auto">
          <a:xfrm>
            <a:off x="4466456" y="3019326"/>
            <a:ext cx="2132013" cy="1169987"/>
            <a:chOff x="2904" y="1981"/>
            <a:chExt cx="1343" cy="737"/>
          </a:xfrm>
        </p:grpSpPr>
        <p:sp>
          <p:nvSpPr>
            <p:cNvPr id="32" name="Text Box 18"/>
            <p:cNvSpPr txBox="1">
              <a:spLocks noChangeArrowheads="1"/>
            </p:cNvSpPr>
            <p:nvPr/>
          </p:nvSpPr>
          <p:spPr bwMode="auto">
            <a:xfrm>
              <a:off x="2904" y="2392"/>
              <a:ext cx="1343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rPr>
                <a:t>Участники, отвечающие за соответствие информации представленной в HTML-навигаторе фактическому состоянию дел</a:t>
              </a:r>
            </a:p>
          </p:txBody>
        </p:sp>
        <p:pic>
          <p:nvPicPr>
            <p:cNvPr id="33" name="Picture 22" descr="рукопожат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7" y="1981"/>
              <a:ext cx="478" cy="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" name="Group 9"/>
          <p:cNvGrpSpPr>
            <a:grpSpLocks/>
          </p:cNvGrpSpPr>
          <p:nvPr/>
        </p:nvGrpSpPr>
        <p:grpSpPr bwMode="auto">
          <a:xfrm>
            <a:off x="4334694" y="4449663"/>
            <a:ext cx="2270125" cy="1550988"/>
            <a:chOff x="2821" y="2882"/>
            <a:chExt cx="1430" cy="977"/>
          </a:xfrm>
        </p:grpSpPr>
        <p:sp>
          <p:nvSpPr>
            <p:cNvPr id="35" name="Text Box 12"/>
            <p:cNvSpPr txBox="1">
              <a:spLocks noChangeArrowheads="1"/>
            </p:cNvSpPr>
            <p:nvPr/>
          </p:nvSpPr>
          <p:spPr bwMode="auto">
            <a:xfrm>
              <a:off x="2821" y="3513"/>
              <a:ext cx="1430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000" b="1" i="0" u="none" strike="noStrike" kern="0" cap="none" spc="0" normalizeH="0" baseline="0" noProof="0" smtClean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pitchFamily="34" charset="0"/>
                </a:rPr>
                <a:t>Подразделение, ответственное за администрирование Базы моделей и HTML-навигатора</a:t>
              </a:r>
            </a:p>
          </p:txBody>
        </p:sp>
        <p:pic>
          <p:nvPicPr>
            <p:cNvPr id="36" name="Picture 27" descr="за-компом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" y="2882"/>
              <a:ext cx="656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7" name="Text Box 19"/>
          <p:cNvSpPr txBox="1">
            <a:spLocks noChangeArrowheads="1"/>
          </p:cNvSpPr>
          <p:nvPr/>
        </p:nvSpPr>
        <p:spPr bwMode="auto">
          <a:xfrm>
            <a:off x="1518469" y="5443438"/>
            <a:ext cx="31607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0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Участники, осуществляющие обработку </a:t>
            </a:r>
            <a:br>
              <a:rPr kumimoji="0" lang="ru-RU" altLang="ru-RU" sz="10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</a:br>
            <a:r>
              <a:rPr kumimoji="0" lang="ru-RU" altLang="ru-RU" sz="10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исходных данных и подготовку данных </a:t>
            </a:r>
            <a:br>
              <a:rPr kumimoji="0" lang="ru-RU" altLang="ru-RU" sz="10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</a:br>
            <a:r>
              <a:rPr kumimoji="0" lang="ru-RU" altLang="ru-RU" sz="1000" b="1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для изменения Базы моделей</a:t>
            </a:r>
          </a:p>
        </p:txBody>
      </p:sp>
      <p:grpSp>
        <p:nvGrpSpPr>
          <p:cNvPr id="38" name="Group 31"/>
          <p:cNvGrpSpPr>
            <a:grpSpLocks/>
          </p:cNvGrpSpPr>
          <p:nvPr/>
        </p:nvGrpSpPr>
        <p:grpSpPr bwMode="auto">
          <a:xfrm>
            <a:off x="2702744" y="4581426"/>
            <a:ext cx="1441450" cy="781050"/>
            <a:chOff x="1333" y="3482"/>
            <a:chExt cx="908" cy="492"/>
          </a:xfrm>
        </p:grpSpPr>
        <p:grpSp>
          <p:nvGrpSpPr>
            <p:cNvPr id="39" name="Group 24"/>
            <p:cNvGrpSpPr>
              <a:grpSpLocks/>
            </p:cNvGrpSpPr>
            <p:nvPr/>
          </p:nvGrpSpPr>
          <p:grpSpPr bwMode="auto">
            <a:xfrm>
              <a:off x="1791" y="3544"/>
              <a:ext cx="450" cy="430"/>
              <a:chOff x="480" y="2924"/>
              <a:chExt cx="450" cy="430"/>
            </a:xfrm>
          </p:grpSpPr>
          <p:pic>
            <p:nvPicPr>
              <p:cNvPr id="41" name="Picture 25" descr="куча-док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2924"/>
                <a:ext cx="450" cy="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2" name="Picture 26" descr="database"/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" y="3106"/>
                <a:ext cx="25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0" name="Picture 28" descr="менеджер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" y="3482"/>
              <a:ext cx="474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" name="AutoShape 14"/>
          <p:cNvSpPr>
            <a:spLocks noChangeArrowheads="1"/>
          </p:cNvSpPr>
          <p:nvPr/>
        </p:nvSpPr>
        <p:spPr bwMode="auto">
          <a:xfrm>
            <a:off x="5328469" y="830163"/>
            <a:ext cx="3503612" cy="1949450"/>
          </a:xfrm>
          <a:prstGeom prst="wedgeRectCallout">
            <a:avLst>
              <a:gd name="adj1" fmla="val -57523"/>
              <a:gd name="adj2" fmla="val -3991"/>
            </a:avLst>
          </a:prstGeom>
          <a:solidFill>
            <a:srgbClr val="F2F2F2"/>
          </a:solidFill>
          <a:ln w="9525">
            <a:solidFill>
              <a:srgbClr val="6B7995"/>
            </a:solidFill>
            <a:miter lim="800000"/>
            <a:headEnd/>
            <a:tailEnd/>
          </a:ln>
        </p:spPr>
        <p:txBody>
          <a:bodyPr anchor="ctr"/>
          <a:lstStyle>
            <a:lvl1pPr marL="95250" indent="-95250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разработка предложений по изменению структуры классификатора;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получение и регистрацию входящих запросов на изменение классификаторов;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формализацию запроса на изменение в классификаторах;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внесение изменений в бизнес-процесс, если изменения не требуют согласования;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уведомление работника, инициирующего запрос на изменение, о внесенных изменениях в классификаторы;</a:t>
            </a:r>
          </a:p>
        </p:txBody>
      </p:sp>
      <p:sp>
        <p:nvSpPr>
          <p:cNvPr id="44" name="AutoShape 14"/>
          <p:cNvSpPr>
            <a:spLocks noChangeArrowheads="1"/>
          </p:cNvSpPr>
          <p:nvPr/>
        </p:nvSpPr>
        <p:spPr bwMode="auto">
          <a:xfrm>
            <a:off x="467544" y="3084413"/>
            <a:ext cx="2060575" cy="2105025"/>
          </a:xfrm>
          <a:prstGeom prst="wedgeRectCallout">
            <a:avLst>
              <a:gd name="adj1" fmla="val 55394"/>
              <a:gd name="adj2" fmla="val 25264"/>
            </a:avLst>
          </a:prstGeom>
          <a:solidFill>
            <a:srgbClr val="F2F2F2"/>
          </a:solidFill>
          <a:ln w="9525">
            <a:solidFill>
              <a:srgbClr val="6B7995"/>
            </a:solidFill>
            <a:miter lim="800000"/>
            <a:headEnd/>
            <a:tailEnd/>
          </a:ln>
        </p:spPr>
        <p:txBody>
          <a:bodyPr anchor="ctr"/>
          <a:lstStyle>
            <a:lvl1pPr marL="95250" indent="-95250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изменение моделей бизнес-архитектуры Компании;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предоставление скорректированных моделей бизнес-архитектуры Компании подразделению, ответственному за актуализацию Базы моделей и HTML-навигатора</a:t>
            </a:r>
          </a:p>
        </p:txBody>
      </p:sp>
      <p:sp>
        <p:nvSpPr>
          <p:cNvPr id="45" name="AutoShape 14"/>
          <p:cNvSpPr>
            <a:spLocks noChangeArrowheads="1"/>
          </p:cNvSpPr>
          <p:nvPr/>
        </p:nvSpPr>
        <p:spPr bwMode="auto">
          <a:xfrm>
            <a:off x="467544" y="852388"/>
            <a:ext cx="3478212" cy="1852613"/>
          </a:xfrm>
          <a:prstGeom prst="wedgeRectCallout">
            <a:avLst>
              <a:gd name="adj1" fmla="val 33796"/>
              <a:gd name="adj2" fmla="val 76477"/>
            </a:avLst>
          </a:prstGeom>
          <a:solidFill>
            <a:srgbClr val="F2F2F2"/>
          </a:solidFill>
          <a:ln w="9525">
            <a:solidFill>
              <a:srgbClr val="6B7995"/>
            </a:solidFill>
            <a:miter lim="800000"/>
            <a:headEnd/>
            <a:tailEnd/>
          </a:ln>
        </p:spPr>
        <p:txBody>
          <a:bodyPr anchor="ctr"/>
          <a:lstStyle>
            <a:lvl1pPr marL="95250" indent="-95250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просмотр схем и регламентов бизнес-процессов деятельности Компании;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просмотр организационно-штатной структуры Компании;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просмотр и печать организационно-распорядительных документов Компании и документов, используемых в выполнении бизнес-процессов Компании;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просмотр информации об используемых в Компании информационных системах;</a:t>
            </a:r>
          </a:p>
        </p:txBody>
      </p:sp>
      <p:grpSp>
        <p:nvGrpSpPr>
          <p:cNvPr id="46" name="Group 24"/>
          <p:cNvGrpSpPr>
            <a:grpSpLocks/>
          </p:cNvGrpSpPr>
          <p:nvPr/>
        </p:nvGrpSpPr>
        <p:grpSpPr bwMode="auto">
          <a:xfrm>
            <a:off x="3864794" y="1781076"/>
            <a:ext cx="1512887" cy="1652587"/>
            <a:chOff x="2525" y="1201"/>
            <a:chExt cx="953" cy="1041"/>
          </a:xfrm>
        </p:grpSpPr>
        <p:pic>
          <p:nvPicPr>
            <p:cNvPr id="47" name="Picture 25" descr="MC900332528[1]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4" y="1201"/>
              <a:ext cx="758" cy="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Rectangle 26"/>
            <p:cNvSpPr>
              <a:spLocks noChangeArrowheads="1"/>
            </p:cNvSpPr>
            <p:nvPr/>
          </p:nvSpPr>
          <p:spPr bwMode="auto">
            <a:xfrm>
              <a:off x="2525" y="1704"/>
              <a:ext cx="953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rgbClr val="005F9C">
                  <a:gamma/>
                  <a:shade val="60000"/>
                  <a:invGamma/>
                </a:srgbClr>
              </a:prstShdw>
            </a:effectLst>
          </p:spPr>
          <p:txBody>
            <a:bodyPr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000" b="1" i="0" u="none" strike="noStrike" kern="0" cap="none" spc="0" normalizeH="0" baseline="0" noProof="0">
                  <a:ln>
                    <a:noFill/>
                  </a:ln>
                  <a:solidFill>
                    <a:srgbClr val="003864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Подразделение, ответственное за актуализацию Базы моделей и HTML-навигатора</a:t>
              </a:r>
            </a:p>
          </p:txBody>
        </p:sp>
      </p:grpSp>
      <p:sp>
        <p:nvSpPr>
          <p:cNvPr id="49" name="AutoShape 14"/>
          <p:cNvSpPr>
            <a:spLocks noChangeArrowheads="1"/>
          </p:cNvSpPr>
          <p:nvPr/>
        </p:nvSpPr>
        <p:spPr bwMode="auto">
          <a:xfrm>
            <a:off x="6455594" y="4522688"/>
            <a:ext cx="2366962" cy="1498600"/>
          </a:xfrm>
          <a:prstGeom prst="wedgeRectCallout">
            <a:avLst>
              <a:gd name="adj1" fmla="val -72468"/>
              <a:gd name="adj2" fmla="val -32310"/>
            </a:avLst>
          </a:prstGeom>
          <a:solidFill>
            <a:srgbClr val="F2F2F2"/>
          </a:solidFill>
          <a:ln w="9525">
            <a:solidFill>
              <a:srgbClr val="6B7995"/>
            </a:solidFill>
            <a:miter lim="800000"/>
            <a:headEnd/>
            <a:tailEnd/>
          </a:ln>
        </p:spPr>
        <p:txBody>
          <a:bodyPr anchor="ctr"/>
          <a:lstStyle>
            <a:lvl1pPr marL="95250" indent="-95250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резервное копирование и ведение архива Базы моделей и </a:t>
            </a:r>
            <a:r>
              <a:rPr kumimoji="0" lang="en-US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HTML-</a:t>
            </a: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навигатора;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предоставление прав доступа к Базе моделей;</a:t>
            </a:r>
          </a:p>
          <a:p>
            <a:pPr marL="95250" marR="0" lvl="0" indent="-9525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1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периодическая выгрузка и публикацию HTML-навигатора на портале Компании;</a:t>
            </a: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 smtClean="0">
                <a:cs typeface="Arial" pitchFamily="34" charset="0"/>
              </a:rPr>
              <a:t>Формальные результаты </a:t>
            </a:r>
            <a:r>
              <a:rPr lang="ru-RU" dirty="0">
                <a:cs typeface="Arial" pitchFamily="34" charset="0"/>
              </a:rPr>
              <a:t>проекта</a:t>
            </a:r>
            <a:endParaRPr lang="ru-RU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938" y="2284959"/>
            <a:ext cx="1333500" cy="1587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5178425" y="3531146"/>
            <a:ext cx="1468438" cy="2025650"/>
            <a:chOff x="9504807" y="3903405"/>
            <a:chExt cx="1467994" cy="2025918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00" t="16406" r="50000" b="16797"/>
            <a:stretch>
              <a:fillRect/>
            </a:stretch>
          </p:blipFill>
          <p:spPr bwMode="auto">
            <a:xfrm>
              <a:off x="10045909" y="4608502"/>
              <a:ext cx="926892" cy="13208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00" t="16406" r="50000" b="17644"/>
            <a:stretch>
              <a:fillRect/>
            </a:stretch>
          </p:blipFill>
          <p:spPr bwMode="auto">
            <a:xfrm>
              <a:off x="9764629" y="4250802"/>
              <a:ext cx="949489" cy="133587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46" t="17456" r="50542" b="16992"/>
            <a:stretch>
              <a:fillRect/>
            </a:stretch>
          </p:blipFill>
          <p:spPr bwMode="auto">
            <a:xfrm>
              <a:off x="9504807" y="3903405"/>
              <a:ext cx="928032" cy="13255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Группа 7"/>
          <p:cNvGrpSpPr>
            <a:grpSpLocks/>
          </p:cNvGrpSpPr>
          <p:nvPr/>
        </p:nvGrpSpPr>
        <p:grpSpPr bwMode="auto">
          <a:xfrm>
            <a:off x="6838950" y="4016921"/>
            <a:ext cx="1685925" cy="2255838"/>
            <a:chOff x="6895715" y="4489811"/>
            <a:chExt cx="1686310" cy="2255062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81" t="16504" r="50000" b="17113"/>
            <a:stretch>
              <a:fillRect/>
            </a:stretch>
          </p:blipFill>
          <p:spPr bwMode="auto">
            <a:xfrm>
              <a:off x="6895715" y="4489811"/>
              <a:ext cx="1381510" cy="1950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81" t="16504" r="50000" b="17113"/>
            <a:stretch>
              <a:fillRect/>
            </a:stretch>
          </p:blipFill>
          <p:spPr bwMode="auto">
            <a:xfrm>
              <a:off x="7048115" y="4642211"/>
              <a:ext cx="1381510" cy="1950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81" t="16504" r="50000" b="17113"/>
            <a:stretch>
              <a:fillRect/>
            </a:stretch>
          </p:blipFill>
          <p:spPr bwMode="auto">
            <a:xfrm>
              <a:off x="7200515" y="4794611"/>
              <a:ext cx="1381510" cy="1950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60975" y="2216696"/>
            <a:ext cx="1730375" cy="11985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13375" y="2369096"/>
            <a:ext cx="1730375" cy="11985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65775" y="2521496"/>
            <a:ext cx="1730375" cy="11985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338" y="2437359"/>
            <a:ext cx="1333500" cy="1587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16600" y="641896"/>
            <a:ext cx="2654300" cy="15748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Group 8"/>
          <p:cNvGrpSpPr>
            <a:grpSpLocks/>
          </p:cNvGrpSpPr>
          <p:nvPr/>
        </p:nvGrpSpPr>
        <p:grpSpPr bwMode="auto">
          <a:xfrm>
            <a:off x="-5881688" y="-116508"/>
            <a:ext cx="10674351" cy="7073900"/>
            <a:chOff x="-3705" y="89"/>
            <a:chExt cx="6724" cy="4456"/>
          </a:xfrm>
        </p:grpSpPr>
        <p:sp>
          <p:nvSpPr>
            <p:cNvPr id="33" name="Арка 32"/>
            <p:cNvSpPr/>
            <p:nvPr/>
          </p:nvSpPr>
          <p:spPr>
            <a:xfrm>
              <a:off x="-3705" y="89"/>
              <a:ext cx="4456" cy="4456"/>
            </a:xfrm>
            <a:prstGeom prst="blockArc">
              <a:avLst>
                <a:gd name="adj1" fmla="val 18900000"/>
                <a:gd name="adj2" fmla="val 2700000"/>
                <a:gd name="adj3" fmla="val 305"/>
              </a:avLst>
            </a:prstGeom>
            <a:noFill/>
            <a:ln w="25400" cap="flat" cmpd="sng" algn="ctr">
              <a:solidFill>
                <a:srgbClr val="005F9C">
                  <a:shade val="6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34" name="Полилиния 33"/>
            <p:cNvSpPr/>
            <p:nvPr/>
          </p:nvSpPr>
          <p:spPr>
            <a:xfrm>
              <a:off x="304" y="836"/>
              <a:ext cx="2710" cy="349"/>
            </a:xfrm>
            <a:custGeom>
              <a:avLst/>
              <a:gdLst>
                <a:gd name="connsiteX0" fmla="*/ 0 w 3738555"/>
                <a:gd name="connsiteY0" fmla="*/ 0 h 553231"/>
                <a:gd name="connsiteX1" fmla="*/ 3738555 w 3738555"/>
                <a:gd name="connsiteY1" fmla="*/ 0 h 553231"/>
                <a:gd name="connsiteX2" fmla="*/ 3738555 w 3738555"/>
                <a:gd name="connsiteY2" fmla="*/ 553231 h 553231"/>
                <a:gd name="connsiteX3" fmla="*/ 0 w 3738555"/>
                <a:gd name="connsiteY3" fmla="*/ 553231 h 553231"/>
                <a:gd name="connsiteX4" fmla="*/ 0 w 3738555"/>
                <a:gd name="connsiteY4" fmla="*/ 0 h 55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555" h="553231">
                  <a:moveTo>
                    <a:pt x="0" y="0"/>
                  </a:moveTo>
                  <a:lnTo>
                    <a:pt x="3738555" y="0"/>
                  </a:lnTo>
                  <a:lnTo>
                    <a:pt x="3738555" y="553231"/>
                  </a:lnTo>
                  <a:lnTo>
                    <a:pt x="0" y="5532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F9C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E6E6EB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439128" tIns="43180" rIns="43180" bIns="43180" anchor="ctr"/>
            <a:lstStyle/>
            <a:p>
              <a:pPr marL="0" marR="0" lvl="0" indent="0" defTabSz="75565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«Промышленный» вариант </a:t>
              </a:r>
              <a:r>
                <a: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H</a:t>
              </a:r>
              <a:r>
                <a:rPr lang="en-US" sz="1700" kern="0" dirty="0" smtClean="0">
                  <a:solidFill>
                    <a:srgbClr val="FFFFFF"/>
                  </a:solidFill>
                  <a:latin typeface="Arial"/>
                  <a:cs typeface="Arial" charset="0"/>
                </a:rPr>
                <a:t>TML-</a:t>
              </a:r>
              <a:r>
                <a:rPr lang="ru-RU" sz="1700" kern="0" dirty="0" smtClean="0">
                  <a:solidFill>
                    <a:srgbClr val="FFFFFF"/>
                  </a:solidFill>
                  <a:latin typeface="Arial"/>
                  <a:cs typeface="Arial" charset="0"/>
                </a:rPr>
                <a:t>публикации</a:t>
              </a:r>
              <a:endParaRPr kumimoji="0" lang="ru-RU" sz="1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charset="0"/>
              </a:endParaRPr>
            </a:p>
          </p:txBody>
        </p:sp>
        <p:sp>
          <p:nvSpPr>
            <p:cNvPr id="35" name="Овал 34"/>
            <p:cNvSpPr/>
            <p:nvPr/>
          </p:nvSpPr>
          <p:spPr>
            <a:xfrm>
              <a:off x="86" y="793"/>
              <a:ext cx="436" cy="435"/>
            </a:xfrm>
            <a:prstGeom prst="ellipse">
              <a:avLst/>
            </a:prstGeom>
            <a:solidFill>
              <a:srgbClr val="E6E6EB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005F9C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36" name="Полилиния 35"/>
            <p:cNvSpPr/>
            <p:nvPr/>
          </p:nvSpPr>
          <p:spPr>
            <a:xfrm>
              <a:off x="590" y="1359"/>
              <a:ext cx="2429" cy="348"/>
            </a:xfrm>
            <a:custGeom>
              <a:avLst/>
              <a:gdLst>
                <a:gd name="connsiteX0" fmla="*/ 0 w 3283485"/>
                <a:gd name="connsiteY0" fmla="*/ 0 h 553231"/>
                <a:gd name="connsiteX1" fmla="*/ 3283485 w 3283485"/>
                <a:gd name="connsiteY1" fmla="*/ 0 h 553231"/>
                <a:gd name="connsiteX2" fmla="*/ 3283485 w 3283485"/>
                <a:gd name="connsiteY2" fmla="*/ 553231 h 553231"/>
                <a:gd name="connsiteX3" fmla="*/ 0 w 3283485"/>
                <a:gd name="connsiteY3" fmla="*/ 553231 h 553231"/>
                <a:gd name="connsiteX4" fmla="*/ 0 w 3283485"/>
                <a:gd name="connsiteY4" fmla="*/ 0 h 55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3485" h="553231">
                  <a:moveTo>
                    <a:pt x="0" y="0"/>
                  </a:moveTo>
                  <a:lnTo>
                    <a:pt x="3283485" y="0"/>
                  </a:lnTo>
                  <a:lnTo>
                    <a:pt x="3283485" y="553231"/>
                  </a:lnTo>
                  <a:lnTo>
                    <a:pt x="0" y="5532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F9C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E6E6EB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439128" tIns="43180" rIns="43180" bIns="43180" anchor="ctr"/>
            <a:lstStyle/>
            <a:p>
              <a:pPr marL="0" marR="0" lvl="0" indent="0" defTabSz="75565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Модели </a:t>
              </a:r>
              <a:r>
                <a:rPr kumimoji="0" lang="ru-RU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бизнес-процессов, проектов</a:t>
              </a:r>
              <a:endParaRPr kumimoji="0" lang="ru-RU" sz="1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charset="0"/>
              </a:endParaRPr>
            </a:p>
          </p:txBody>
        </p:sp>
        <p:sp>
          <p:nvSpPr>
            <p:cNvPr id="37" name="Овал 36"/>
            <p:cNvSpPr/>
            <p:nvPr/>
          </p:nvSpPr>
          <p:spPr>
            <a:xfrm>
              <a:off x="373" y="1315"/>
              <a:ext cx="435" cy="436"/>
            </a:xfrm>
            <a:prstGeom prst="ellipse">
              <a:avLst/>
            </a:prstGeom>
            <a:solidFill>
              <a:srgbClr val="E6E6EB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005F9C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38" name="Полилиния 37"/>
            <p:cNvSpPr/>
            <p:nvPr/>
          </p:nvSpPr>
          <p:spPr>
            <a:xfrm>
              <a:off x="722" y="1882"/>
              <a:ext cx="2293" cy="348"/>
            </a:xfrm>
            <a:custGeom>
              <a:avLst/>
              <a:gdLst>
                <a:gd name="connsiteX0" fmla="*/ 0 w 3075392"/>
                <a:gd name="connsiteY0" fmla="*/ 0 h 553231"/>
                <a:gd name="connsiteX1" fmla="*/ 3075392 w 3075392"/>
                <a:gd name="connsiteY1" fmla="*/ 0 h 553231"/>
                <a:gd name="connsiteX2" fmla="*/ 3075392 w 3075392"/>
                <a:gd name="connsiteY2" fmla="*/ 553231 h 553231"/>
                <a:gd name="connsiteX3" fmla="*/ 0 w 3075392"/>
                <a:gd name="connsiteY3" fmla="*/ 553231 h 553231"/>
                <a:gd name="connsiteX4" fmla="*/ 0 w 3075392"/>
                <a:gd name="connsiteY4" fmla="*/ 0 h 55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5392" h="553231">
                  <a:moveTo>
                    <a:pt x="0" y="0"/>
                  </a:moveTo>
                  <a:lnTo>
                    <a:pt x="3075392" y="0"/>
                  </a:lnTo>
                  <a:lnTo>
                    <a:pt x="3075392" y="553231"/>
                  </a:lnTo>
                  <a:lnTo>
                    <a:pt x="0" y="5532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F9C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E6E6EB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439128" tIns="43180" rIns="43180" bIns="43180" anchor="ctr"/>
            <a:lstStyle/>
            <a:p>
              <a:pPr marL="0" marR="0" lvl="0" indent="0" defTabSz="75565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Классификатор </a:t>
              </a:r>
              <a:r>
                <a:rPr kumimoji="0" lang="ru-RU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документов, модель</a:t>
              </a:r>
              <a:r>
                <a:rPr kumimoji="0" lang="ru-RU" sz="1700" b="0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 </a:t>
              </a:r>
              <a:r>
                <a:rPr kumimoji="0" lang="ru-RU" sz="1700" b="0" i="0" u="none" strike="noStrike" kern="0" cap="none" spc="0" normalizeH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оргструктуры</a:t>
              </a:r>
              <a:endParaRPr kumimoji="0" lang="ru-RU" sz="1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charset="0"/>
              </a:endParaRPr>
            </a:p>
          </p:txBody>
        </p:sp>
        <p:sp>
          <p:nvSpPr>
            <p:cNvPr id="39" name="Овал 38"/>
            <p:cNvSpPr/>
            <p:nvPr/>
          </p:nvSpPr>
          <p:spPr>
            <a:xfrm>
              <a:off x="504" y="1838"/>
              <a:ext cx="435" cy="436"/>
            </a:xfrm>
            <a:prstGeom prst="ellipse">
              <a:avLst/>
            </a:prstGeom>
            <a:solidFill>
              <a:srgbClr val="E6E6EB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005F9C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40" name="Полилиния 39"/>
            <p:cNvSpPr/>
            <p:nvPr/>
          </p:nvSpPr>
          <p:spPr>
            <a:xfrm>
              <a:off x="722" y="2404"/>
              <a:ext cx="2292" cy="348"/>
            </a:xfrm>
            <a:custGeom>
              <a:avLst/>
              <a:gdLst>
                <a:gd name="connsiteX0" fmla="*/ 0 w 3075392"/>
                <a:gd name="connsiteY0" fmla="*/ 0 h 553231"/>
                <a:gd name="connsiteX1" fmla="*/ 3075392 w 3075392"/>
                <a:gd name="connsiteY1" fmla="*/ 0 h 553231"/>
                <a:gd name="connsiteX2" fmla="*/ 3075392 w 3075392"/>
                <a:gd name="connsiteY2" fmla="*/ 553231 h 553231"/>
                <a:gd name="connsiteX3" fmla="*/ 0 w 3075392"/>
                <a:gd name="connsiteY3" fmla="*/ 553231 h 553231"/>
                <a:gd name="connsiteX4" fmla="*/ 0 w 3075392"/>
                <a:gd name="connsiteY4" fmla="*/ 0 h 55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5392" h="553231">
                  <a:moveTo>
                    <a:pt x="0" y="0"/>
                  </a:moveTo>
                  <a:lnTo>
                    <a:pt x="3075392" y="0"/>
                  </a:lnTo>
                  <a:lnTo>
                    <a:pt x="3075392" y="553231"/>
                  </a:lnTo>
                  <a:lnTo>
                    <a:pt x="0" y="5532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F9C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E6E6EB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439128" tIns="43180" rIns="43180" bIns="43180" anchor="ctr"/>
            <a:lstStyle/>
            <a:p>
              <a:pPr marL="0" marR="0" lvl="0" indent="0" defTabSz="75565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Правила моделирования бизнес-процессов</a:t>
              </a:r>
            </a:p>
          </p:txBody>
        </p:sp>
        <p:sp>
          <p:nvSpPr>
            <p:cNvPr id="41" name="Овал 40"/>
            <p:cNvSpPr/>
            <p:nvPr/>
          </p:nvSpPr>
          <p:spPr>
            <a:xfrm>
              <a:off x="504" y="2360"/>
              <a:ext cx="435" cy="436"/>
            </a:xfrm>
            <a:prstGeom prst="ellipse">
              <a:avLst/>
            </a:prstGeom>
            <a:solidFill>
              <a:srgbClr val="E6E6EB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005F9C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42" name="Полилиния 41"/>
            <p:cNvSpPr/>
            <p:nvPr/>
          </p:nvSpPr>
          <p:spPr>
            <a:xfrm>
              <a:off x="590" y="2927"/>
              <a:ext cx="2429" cy="348"/>
            </a:xfrm>
            <a:custGeom>
              <a:avLst/>
              <a:gdLst>
                <a:gd name="connsiteX0" fmla="*/ 0 w 3283485"/>
                <a:gd name="connsiteY0" fmla="*/ 0 h 553231"/>
                <a:gd name="connsiteX1" fmla="*/ 3283485 w 3283485"/>
                <a:gd name="connsiteY1" fmla="*/ 0 h 553231"/>
                <a:gd name="connsiteX2" fmla="*/ 3283485 w 3283485"/>
                <a:gd name="connsiteY2" fmla="*/ 553231 h 553231"/>
                <a:gd name="connsiteX3" fmla="*/ 0 w 3283485"/>
                <a:gd name="connsiteY3" fmla="*/ 553231 h 553231"/>
                <a:gd name="connsiteX4" fmla="*/ 0 w 3283485"/>
                <a:gd name="connsiteY4" fmla="*/ 0 h 55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3485" h="553231">
                  <a:moveTo>
                    <a:pt x="0" y="0"/>
                  </a:moveTo>
                  <a:lnTo>
                    <a:pt x="3283485" y="0"/>
                  </a:lnTo>
                  <a:lnTo>
                    <a:pt x="3283485" y="553231"/>
                  </a:lnTo>
                  <a:lnTo>
                    <a:pt x="0" y="5532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F9C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E6E6EB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439128" tIns="43180" rIns="43180" bIns="43180" anchor="ctr"/>
            <a:lstStyle/>
            <a:p>
              <a:pPr marL="0" marR="0" lvl="0" indent="0" defTabSz="75565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Регламенты </a:t>
              </a:r>
              <a:r>
                <a:rPr kumimoji="0" lang="ru-RU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pitchFamily="34" charset="0"/>
                </a:rPr>
                <a:t>БП, ДИ, Положения о подразделениях</a:t>
              </a: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 pitchFamily="34" charset="0"/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373" y="2883"/>
              <a:ext cx="435" cy="436"/>
            </a:xfrm>
            <a:prstGeom prst="ellipse">
              <a:avLst/>
            </a:prstGeom>
            <a:solidFill>
              <a:srgbClr val="E6E6EB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005F9C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44" name="Полилиния 43"/>
            <p:cNvSpPr/>
            <p:nvPr/>
          </p:nvSpPr>
          <p:spPr>
            <a:xfrm>
              <a:off x="304" y="3449"/>
              <a:ext cx="2710" cy="349"/>
            </a:xfrm>
            <a:custGeom>
              <a:avLst/>
              <a:gdLst>
                <a:gd name="connsiteX0" fmla="*/ 0 w 3738555"/>
                <a:gd name="connsiteY0" fmla="*/ 0 h 553231"/>
                <a:gd name="connsiteX1" fmla="*/ 3738555 w 3738555"/>
                <a:gd name="connsiteY1" fmla="*/ 0 h 553231"/>
                <a:gd name="connsiteX2" fmla="*/ 3738555 w 3738555"/>
                <a:gd name="connsiteY2" fmla="*/ 553231 h 553231"/>
                <a:gd name="connsiteX3" fmla="*/ 0 w 3738555"/>
                <a:gd name="connsiteY3" fmla="*/ 553231 h 553231"/>
                <a:gd name="connsiteX4" fmla="*/ 0 w 3738555"/>
                <a:gd name="connsiteY4" fmla="*/ 0 h 55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555" h="553231">
                  <a:moveTo>
                    <a:pt x="0" y="0"/>
                  </a:moveTo>
                  <a:lnTo>
                    <a:pt x="3738555" y="0"/>
                  </a:lnTo>
                  <a:lnTo>
                    <a:pt x="3738555" y="553231"/>
                  </a:lnTo>
                  <a:lnTo>
                    <a:pt x="0" y="5532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F9C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E6E6EB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439128" tIns="43180" rIns="43180" bIns="43180" anchor="ctr"/>
            <a:lstStyle/>
            <a:p>
              <a:pPr marL="0" marR="0" lvl="0" indent="0" defTabSz="75565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Порядок сопровождения </a:t>
              </a:r>
              <a:r>
                <a:rPr kumimoji="0" lang="en-US" sz="1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HTML-</a:t>
              </a:r>
              <a:r>
                <a:rPr kumimoji="0" lang="ru-RU" sz="1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 charset="0"/>
                </a:rPr>
                <a:t>навигатора</a:t>
              </a:r>
            </a:p>
          </p:txBody>
        </p:sp>
        <p:sp>
          <p:nvSpPr>
            <p:cNvPr id="45" name="Овал 44"/>
            <p:cNvSpPr/>
            <p:nvPr/>
          </p:nvSpPr>
          <p:spPr>
            <a:xfrm>
              <a:off x="86" y="3406"/>
              <a:ext cx="436" cy="435"/>
            </a:xfrm>
            <a:prstGeom prst="ellipse">
              <a:avLst/>
            </a:prstGeom>
            <a:solidFill>
              <a:srgbClr val="E6E6EB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005F9C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</p:grp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04200" cy="4984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Кому и Какая от этого польза?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9635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6A42E71-0CD4-4F5C-8603-6D96671B7DF8}" type="slidenum">
              <a:rPr lang="ru-RU" altLang="ru-RU" smtClean="0">
                <a:solidFill>
                  <a:srgbClr val="898989"/>
                </a:solidFill>
              </a:rPr>
              <a:pPr eaLnBrk="1" hangingPunct="1"/>
              <a:t>27</a:t>
            </a:fld>
            <a:endParaRPr lang="ru-RU" altLang="ru-RU" smtClean="0">
              <a:solidFill>
                <a:srgbClr val="898989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388" y="549275"/>
          <a:ext cx="8856662" cy="5424489"/>
        </p:xfrm>
        <a:graphic>
          <a:graphicData uri="http://schemas.openxmlformats.org/drawingml/2006/table">
            <a:tbl>
              <a:tblPr/>
              <a:tblGrid>
                <a:gridCol w="3764081"/>
                <a:gridCol w="2361776"/>
                <a:gridCol w="2730805"/>
              </a:tblGrid>
              <a:tr h="41034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400" b="1" i="1" u="sng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ЛЮБОМУ СОТРУДНИКУ</a:t>
                      </a: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437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Увидеть возможности и </a:t>
                      </a:r>
                      <a:r>
                        <a:rPr lang="ru-RU" sz="24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сделать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2800" b="1" i="0" u="sng" strike="noStrike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свою работу</a:t>
                      </a:r>
                      <a:endParaRPr lang="ru-RU" sz="2800" b="0" i="0" u="sng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Calibri"/>
                        </a:rPr>
                        <a:t>ПРОЩЕ</a:t>
                      </a:r>
                      <a:r>
                        <a:rPr lang="ru-RU" sz="2000" b="1" i="0" u="none" strike="noStrike" baseline="0" dirty="0" smtClean="0">
                          <a:solidFill>
                            <a:srgbClr val="FFC000"/>
                          </a:solidFill>
                          <a:effectLst/>
                          <a:latin typeface="Calibri"/>
                        </a:rPr>
                        <a:t> и ЛЕГЧЕ</a:t>
                      </a:r>
                      <a:endParaRPr lang="ru-RU" sz="2000" b="1" i="0" u="none" strike="noStrike" dirty="0">
                        <a:solidFill>
                          <a:srgbClr val="FFC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СЕБЕ </a:t>
                      </a:r>
                      <a:r>
                        <a:rPr lang="ru-RU" sz="2000" b="1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ХОРОШО </a:t>
                      </a:r>
                      <a:r>
                        <a:rPr lang="ru-RU" sz="2000" b="1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  <a:sym typeface="Wingdings" pitchFamily="2" charset="2"/>
                        </a:rPr>
                        <a:t></a:t>
                      </a:r>
                      <a:endParaRPr lang="ru-RU" sz="2000" b="1" i="0" u="none" strike="noStrike" dirty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1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/>
                        </a:rPr>
                        <a:t>ЭФФЕКТИВНЕЕ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КОМПАНИИ ХОРОШО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8391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Увидеть, как работают </a:t>
                      </a:r>
                      <a:r>
                        <a:rPr lang="ru-RU" sz="2400" b="0" i="0" u="none" strike="noStrike" dirty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другие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и </a:t>
                      </a:r>
                      <a:r>
                        <a:rPr lang="ru-RU" sz="24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сделать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2800" b="1" i="0" u="sng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их работу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УДОБНЕЕ ДЛЯ ВЗАИМОДЕЙСТВИЯ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2000" b="1" i="0" u="none" strike="noStrike" kern="1200" dirty="0">
                          <a:solidFill>
                            <a:srgbClr val="CC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СЕБЕ </a:t>
                      </a:r>
                      <a:r>
                        <a:rPr lang="ru-RU" sz="2000" b="1" i="0" u="none" strike="noStrike" kern="1200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ХОРОШО </a:t>
                      </a:r>
                      <a:r>
                        <a:rPr lang="ru-RU" sz="2000" b="1" i="0" u="none" strike="noStrike" kern="1200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  <a:ea typeface="+mn-ea"/>
                          <a:cs typeface="+mn-cs"/>
                          <a:sym typeface="Wingdings" pitchFamily="2" charset="2"/>
                        </a:rPr>
                        <a:t></a:t>
                      </a:r>
                      <a:endParaRPr lang="ru-RU" sz="2000" b="1" i="0" u="none" strike="noStrike" kern="1200" dirty="0">
                        <a:solidFill>
                          <a:srgbClr val="CC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1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ЭФФЕКТИВНЕЕ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КОМПАНИИ ХОРОШО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2069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Освободить время для занятия чем-то интересным</a:t>
                      </a:r>
                      <a:r>
                        <a:rPr lang="ru-RU" sz="2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</a:p>
                    <a:p>
                      <a:pPr algn="ctr" fontAlgn="ctr"/>
                      <a:r>
                        <a:rPr lang="ru-RU" sz="24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вместо переписки "Кто виноват?"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34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400" b="1" i="1" u="sng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 + РУКОВОДИТЕЛЮ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123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</a:rPr>
                        <a:t>СПАТЬ СПОКОЙНО </a:t>
                      </a:r>
                      <a:r>
                        <a:rPr lang="ru-RU" sz="2000" b="1" i="1" u="none" strike="noStrike" dirty="0" smtClean="0">
                          <a:solidFill>
                            <a:srgbClr val="CC0000"/>
                          </a:solidFill>
                          <a:effectLst/>
                          <a:latin typeface="Calibri"/>
                          <a:sym typeface="Wingdings" pitchFamily="2" charset="2"/>
                        </a:rPr>
                        <a:t></a:t>
                      </a:r>
                      <a:endParaRPr lang="ru-RU" sz="2000" b="1" i="1" u="none" strike="noStrike" dirty="0" smtClean="0">
                        <a:solidFill>
                          <a:srgbClr val="CC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ru-RU" sz="2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(лучше результаты, меньше ошибок и сбоев)</a:t>
                      </a:r>
                      <a:endParaRPr lang="ru-RU" sz="2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76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СЭКОНОМИТЬ БЮДЖЕТ</a:t>
                      </a:r>
                      <a:endParaRPr lang="ru-RU" sz="24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391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cap="all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За счет экономии времени на рутине получить для себя и </a:t>
                      </a:r>
                      <a:r>
                        <a:rPr lang="ru-RU" sz="2000" b="1" i="1" u="none" strike="noStrike" cap="all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сотрудников</a:t>
                      </a:r>
                      <a:r>
                        <a:rPr lang="ru-RU" sz="2000" b="1" i="1" u="none" strike="noStrike" cap="all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возможность </a:t>
                      </a:r>
                      <a:r>
                        <a:rPr lang="ru-RU" sz="2000" b="1" i="1" u="sng" strike="noStrike" cap="all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развиваться</a:t>
                      </a:r>
                      <a:r>
                        <a:rPr lang="ru-RU" sz="2000" b="1" i="1" u="none" strike="noStrike" cap="all" dirty="0">
                          <a:solidFill>
                            <a:srgbClr val="00B050"/>
                          </a:solidFill>
                          <a:effectLst/>
                          <a:latin typeface="Calibri"/>
                        </a:rPr>
                        <a:t> в новых интересных проектах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9658" name="Прямоугольник 2"/>
          <p:cNvSpPr>
            <a:spLocks noChangeArrowheads="1"/>
          </p:cNvSpPr>
          <p:nvPr/>
        </p:nvSpPr>
        <p:spPr bwMode="auto">
          <a:xfrm>
            <a:off x="2900363" y="5938838"/>
            <a:ext cx="58658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prstClr val="black"/>
                </a:solidFill>
              </a:rPr>
              <a:t>Руководитель отдела управления бизнес-процессами ЗАО «Московская Пивоваренная Компания» </a:t>
            </a:r>
            <a:r>
              <a:rPr lang="ru-RU" altLang="ru-RU" b="1" smtClean="0">
                <a:solidFill>
                  <a:prstClr val="black"/>
                </a:solidFill>
              </a:rPr>
              <a:t>Екатерина Чередниченко</a:t>
            </a:r>
          </a:p>
        </p:txBody>
      </p:sp>
    </p:spTree>
    <p:extLst>
      <p:ext uri="{BB962C8B-B14F-4D97-AF65-F5344CB8AC3E}">
        <p14:creationId xmlns:p14="http://schemas.microsoft.com/office/powerpoint/2010/main" val="412495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Развитие результатов </a:t>
            </a:r>
            <a:r>
              <a:rPr lang="ru-RU" dirty="0" smtClean="0"/>
              <a:t>проекта</a:t>
            </a:r>
            <a:endParaRPr lang="ru-RU" dirty="0"/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395288" y="2153642"/>
            <a:ext cx="8353425" cy="3673475"/>
            <a:chOff x="395531" y="2492896"/>
            <a:chExt cx="8352936" cy="3672408"/>
          </a:xfrm>
        </p:grpSpPr>
        <p:sp>
          <p:nvSpPr>
            <p:cNvPr id="4" name="Shape 3"/>
            <p:cNvSpPr/>
            <p:nvPr/>
          </p:nvSpPr>
          <p:spPr>
            <a:xfrm>
              <a:off x="395531" y="2492896"/>
              <a:ext cx="8352936" cy="3672408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rgbClr val="4BACC6">
                <a:tint val="55000"/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Овал 4"/>
            <p:cNvSpPr/>
            <p:nvPr/>
          </p:nvSpPr>
          <p:spPr>
            <a:xfrm>
              <a:off x="6732460" y="3716503"/>
              <a:ext cx="434950" cy="434849"/>
            </a:xfrm>
            <a:prstGeom prst="ellipse">
              <a:avLst/>
            </a:prstGeom>
            <a:solidFill>
              <a:srgbClr val="4BACC6">
                <a:shade val="50000"/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Полилиния 5"/>
            <p:cNvSpPr/>
            <p:nvPr/>
          </p:nvSpPr>
          <p:spPr>
            <a:xfrm>
              <a:off x="3984658" y="3454642"/>
              <a:ext cx="2349362" cy="2710662"/>
            </a:xfrm>
            <a:custGeom>
              <a:avLst/>
              <a:gdLst>
                <a:gd name="connsiteX0" fmla="*/ 391731 w 2350341"/>
                <a:gd name="connsiteY0" fmla="*/ 0 h 2710237"/>
                <a:gd name="connsiteX1" fmla="*/ 2350341 w 2350341"/>
                <a:gd name="connsiteY1" fmla="*/ 0 h 2710237"/>
                <a:gd name="connsiteX2" fmla="*/ 2350341 w 2350341"/>
                <a:gd name="connsiteY2" fmla="*/ 0 h 2710237"/>
                <a:gd name="connsiteX3" fmla="*/ 2350341 w 2350341"/>
                <a:gd name="connsiteY3" fmla="*/ 2318506 h 2710237"/>
                <a:gd name="connsiteX4" fmla="*/ 1958610 w 2350341"/>
                <a:gd name="connsiteY4" fmla="*/ 2710237 h 2710237"/>
                <a:gd name="connsiteX5" fmla="*/ 0 w 2350341"/>
                <a:gd name="connsiteY5" fmla="*/ 2710237 h 2710237"/>
                <a:gd name="connsiteX6" fmla="*/ 0 w 2350341"/>
                <a:gd name="connsiteY6" fmla="*/ 2710237 h 2710237"/>
                <a:gd name="connsiteX7" fmla="*/ 0 w 2350341"/>
                <a:gd name="connsiteY7" fmla="*/ 391731 h 2710237"/>
                <a:gd name="connsiteX8" fmla="*/ 391731 w 2350341"/>
                <a:gd name="connsiteY8" fmla="*/ 0 h 271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0341" h="2710237">
                  <a:moveTo>
                    <a:pt x="391731" y="0"/>
                  </a:moveTo>
                  <a:lnTo>
                    <a:pt x="2350341" y="0"/>
                  </a:lnTo>
                  <a:lnTo>
                    <a:pt x="2350341" y="0"/>
                  </a:lnTo>
                  <a:lnTo>
                    <a:pt x="2350341" y="2318506"/>
                  </a:lnTo>
                  <a:cubicBezTo>
                    <a:pt x="2350341" y="2534853"/>
                    <a:pt x="2174957" y="2710237"/>
                    <a:pt x="1958610" y="2710237"/>
                  </a:cubicBezTo>
                  <a:lnTo>
                    <a:pt x="0" y="2710237"/>
                  </a:lnTo>
                  <a:lnTo>
                    <a:pt x="0" y="2710237"/>
                  </a:lnTo>
                  <a:lnTo>
                    <a:pt x="0" y="391731"/>
                  </a:lnTo>
                  <a:cubicBezTo>
                    <a:pt x="0" y="175384"/>
                    <a:pt x="175384" y="0"/>
                    <a:pt x="391731" y="0"/>
                  </a:cubicBez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114734" tIns="114734" rIns="345132" bIns="114734" spcCol="1270"/>
            <a:lstStyle/>
            <a:p>
              <a:pPr algn="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</a:endParaRPr>
            </a:p>
          </p:txBody>
        </p:sp>
      </p:grpSp>
      <p:sp>
        <p:nvSpPr>
          <p:cNvPr id="7" name="Скругленный прямоугольник 6"/>
          <p:cNvSpPr/>
          <p:nvPr/>
        </p:nvSpPr>
        <p:spPr>
          <a:xfrm>
            <a:off x="4067175" y="2863255"/>
            <a:ext cx="1441450" cy="1944687"/>
          </a:xfrm>
          <a:prstGeom prst="round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организационной структуры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11413" y="2912467"/>
            <a:ext cx="1512887" cy="1657350"/>
          </a:xfrm>
          <a:prstGeom prst="round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Регламенты бизнес-процесса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188" y="1577380"/>
            <a:ext cx="1657350" cy="1717675"/>
          </a:xfrm>
          <a:prstGeom prst="round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 бизнес-процессов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388" y="3510955"/>
            <a:ext cx="2016125" cy="1992312"/>
          </a:xfrm>
          <a:prstGeom prst="round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бизнес-процессов верхнего уровня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700338" y="1484783"/>
            <a:ext cx="2087562" cy="1281633"/>
          </a:xfrm>
          <a:prstGeom prst="round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Классификатор документов</a:t>
            </a:r>
          </a:p>
        </p:txBody>
      </p:sp>
      <p:grpSp>
        <p:nvGrpSpPr>
          <p:cNvPr id="13" name="Группа 6"/>
          <p:cNvGrpSpPr>
            <a:grpSpLocks/>
          </p:cNvGrpSpPr>
          <p:nvPr/>
        </p:nvGrpSpPr>
        <p:grpSpPr bwMode="auto">
          <a:xfrm>
            <a:off x="4140200" y="3650655"/>
            <a:ext cx="1295400" cy="944562"/>
            <a:chOff x="4139952" y="5008743"/>
            <a:chExt cx="1296143" cy="944969"/>
          </a:xfrm>
        </p:grpSpPr>
        <p:sp>
          <p:nvSpPr>
            <p:cNvPr id="14" name="Полилиния 13"/>
            <p:cNvSpPr/>
            <p:nvPr/>
          </p:nvSpPr>
          <p:spPr>
            <a:xfrm>
              <a:off x="4767375" y="5577313"/>
              <a:ext cx="446343" cy="1064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72249"/>
                  </a:lnTo>
                  <a:lnTo>
                    <a:pt x="445549" y="72249"/>
                  </a:lnTo>
                  <a:lnTo>
                    <a:pt x="445549" y="106020"/>
                  </a:lnTo>
                </a:path>
              </a:pathLst>
            </a:custGeom>
            <a:noFill/>
            <a:ln w="9525" cap="flat" cmpd="sng" algn="ctr">
              <a:solidFill>
                <a:srgbClr val="4F81BD">
                  <a:tint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олилиния 14"/>
            <p:cNvSpPr/>
            <p:nvPr/>
          </p:nvSpPr>
          <p:spPr>
            <a:xfrm>
              <a:off x="4721310" y="5577313"/>
              <a:ext cx="92128" cy="1064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106020"/>
                  </a:lnTo>
                </a:path>
              </a:pathLst>
            </a:custGeom>
            <a:noFill/>
            <a:ln w="9525" cap="flat" cmpd="sng" algn="ctr">
              <a:solidFill>
                <a:srgbClr val="4F81BD">
                  <a:tint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>
            <a:xfrm>
              <a:off x="4322620" y="5577313"/>
              <a:ext cx="444755" cy="1064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45549" y="0"/>
                  </a:moveTo>
                  <a:lnTo>
                    <a:pt x="445549" y="72249"/>
                  </a:lnTo>
                  <a:lnTo>
                    <a:pt x="0" y="72249"/>
                  </a:lnTo>
                  <a:lnTo>
                    <a:pt x="0" y="106020"/>
                  </a:lnTo>
                </a:path>
              </a:pathLst>
            </a:custGeom>
            <a:noFill/>
            <a:ln w="9525" cap="flat" cmpd="sng" algn="ctr">
              <a:solidFill>
                <a:srgbClr val="4F81BD">
                  <a:tint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олилиния 16"/>
            <p:cNvSpPr/>
            <p:nvPr/>
          </p:nvSpPr>
          <p:spPr>
            <a:xfrm>
              <a:off x="4721310" y="5240618"/>
              <a:ext cx="92128" cy="1064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106020"/>
                  </a:lnTo>
                </a:path>
              </a:pathLst>
            </a:custGeom>
            <a:noFill/>
            <a:ln w="9525" cap="flat" cmpd="sng" algn="ctr">
              <a:solidFill>
                <a:srgbClr val="4F81BD">
                  <a:tint val="99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17"/>
            <p:cNvSpPr/>
            <p:nvPr/>
          </p:nvSpPr>
          <p:spPr>
            <a:xfrm>
              <a:off x="4584707" y="5008743"/>
              <a:ext cx="365334" cy="231875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4F81BD">
                    <a:shade val="80000"/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shade val="8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shade val="8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9" name="Полилиния 18"/>
            <p:cNvSpPr/>
            <p:nvPr/>
          </p:nvSpPr>
          <p:spPr>
            <a:xfrm>
              <a:off x="4626006" y="5046859"/>
              <a:ext cx="365334" cy="231875"/>
            </a:xfrm>
            <a:custGeom>
              <a:avLst/>
              <a:gdLst>
                <a:gd name="connsiteX0" fmla="*/ 0 w 364540"/>
                <a:gd name="connsiteY0" fmla="*/ 23148 h 231483"/>
                <a:gd name="connsiteX1" fmla="*/ 23148 w 364540"/>
                <a:gd name="connsiteY1" fmla="*/ 0 h 231483"/>
                <a:gd name="connsiteX2" fmla="*/ 341392 w 364540"/>
                <a:gd name="connsiteY2" fmla="*/ 0 h 231483"/>
                <a:gd name="connsiteX3" fmla="*/ 364540 w 364540"/>
                <a:gd name="connsiteY3" fmla="*/ 23148 h 231483"/>
                <a:gd name="connsiteX4" fmla="*/ 364540 w 364540"/>
                <a:gd name="connsiteY4" fmla="*/ 208335 h 231483"/>
                <a:gd name="connsiteX5" fmla="*/ 341392 w 364540"/>
                <a:gd name="connsiteY5" fmla="*/ 231483 h 231483"/>
                <a:gd name="connsiteX6" fmla="*/ 23148 w 364540"/>
                <a:gd name="connsiteY6" fmla="*/ 231483 h 231483"/>
                <a:gd name="connsiteX7" fmla="*/ 0 w 364540"/>
                <a:gd name="connsiteY7" fmla="*/ 208335 h 231483"/>
                <a:gd name="connsiteX8" fmla="*/ 0 w 364540"/>
                <a:gd name="connsiteY8" fmla="*/ 23148 h 231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540" h="231483">
                  <a:moveTo>
                    <a:pt x="0" y="23148"/>
                  </a:moveTo>
                  <a:cubicBezTo>
                    <a:pt x="0" y="10364"/>
                    <a:pt x="10364" y="0"/>
                    <a:pt x="23148" y="0"/>
                  </a:cubicBezTo>
                  <a:lnTo>
                    <a:pt x="341392" y="0"/>
                  </a:lnTo>
                  <a:cubicBezTo>
                    <a:pt x="354176" y="0"/>
                    <a:pt x="364540" y="10364"/>
                    <a:pt x="364540" y="23148"/>
                  </a:cubicBezTo>
                  <a:lnTo>
                    <a:pt x="364540" y="208335"/>
                  </a:lnTo>
                  <a:cubicBezTo>
                    <a:pt x="364540" y="221119"/>
                    <a:pt x="354176" y="231483"/>
                    <a:pt x="341392" y="231483"/>
                  </a:cubicBezTo>
                  <a:lnTo>
                    <a:pt x="23148" y="231483"/>
                  </a:lnTo>
                  <a:cubicBezTo>
                    <a:pt x="10364" y="231483"/>
                    <a:pt x="0" y="221119"/>
                    <a:pt x="0" y="208335"/>
                  </a:cubicBezTo>
                  <a:lnTo>
                    <a:pt x="0" y="23148"/>
                  </a:ln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9525" cap="flat" cmpd="sng" algn="ctr">
              <a:solidFill>
                <a:srgbClr val="4F81BD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2020" tIns="22020" rIns="22020" bIns="22020" spcCol="1270" anchor="ctr"/>
            <a:lstStyle/>
            <a:p>
              <a:pPr algn="ctr" defTabSz="177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ГД</a:t>
              </a: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4500522" y="5347026"/>
              <a:ext cx="535294" cy="230287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4F81BD">
                    <a:shade val="80000"/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shade val="8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shade val="8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1" name="Полилиния 20"/>
            <p:cNvSpPr/>
            <p:nvPr/>
          </p:nvSpPr>
          <p:spPr>
            <a:xfrm>
              <a:off x="4540231" y="5385142"/>
              <a:ext cx="535295" cy="230287"/>
            </a:xfrm>
            <a:custGeom>
              <a:avLst/>
              <a:gdLst>
                <a:gd name="connsiteX0" fmla="*/ 0 w 535561"/>
                <a:gd name="connsiteY0" fmla="*/ 23148 h 231483"/>
                <a:gd name="connsiteX1" fmla="*/ 23148 w 535561"/>
                <a:gd name="connsiteY1" fmla="*/ 0 h 231483"/>
                <a:gd name="connsiteX2" fmla="*/ 512413 w 535561"/>
                <a:gd name="connsiteY2" fmla="*/ 0 h 231483"/>
                <a:gd name="connsiteX3" fmla="*/ 535561 w 535561"/>
                <a:gd name="connsiteY3" fmla="*/ 23148 h 231483"/>
                <a:gd name="connsiteX4" fmla="*/ 535561 w 535561"/>
                <a:gd name="connsiteY4" fmla="*/ 208335 h 231483"/>
                <a:gd name="connsiteX5" fmla="*/ 512413 w 535561"/>
                <a:gd name="connsiteY5" fmla="*/ 231483 h 231483"/>
                <a:gd name="connsiteX6" fmla="*/ 23148 w 535561"/>
                <a:gd name="connsiteY6" fmla="*/ 231483 h 231483"/>
                <a:gd name="connsiteX7" fmla="*/ 0 w 535561"/>
                <a:gd name="connsiteY7" fmla="*/ 208335 h 231483"/>
                <a:gd name="connsiteX8" fmla="*/ 0 w 535561"/>
                <a:gd name="connsiteY8" fmla="*/ 23148 h 231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5561" h="231483">
                  <a:moveTo>
                    <a:pt x="0" y="23148"/>
                  </a:moveTo>
                  <a:cubicBezTo>
                    <a:pt x="0" y="10364"/>
                    <a:pt x="10364" y="0"/>
                    <a:pt x="23148" y="0"/>
                  </a:cubicBezTo>
                  <a:lnTo>
                    <a:pt x="512413" y="0"/>
                  </a:lnTo>
                  <a:cubicBezTo>
                    <a:pt x="525197" y="0"/>
                    <a:pt x="535561" y="10364"/>
                    <a:pt x="535561" y="23148"/>
                  </a:cubicBezTo>
                  <a:lnTo>
                    <a:pt x="535561" y="208335"/>
                  </a:lnTo>
                  <a:cubicBezTo>
                    <a:pt x="535561" y="221119"/>
                    <a:pt x="525197" y="231483"/>
                    <a:pt x="512413" y="231483"/>
                  </a:cubicBezTo>
                  <a:lnTo>
                    <a:pt x="23148" y="231483"/>
                  </a:lnTo>
                  <a:cubicBezTo>
                    <a:pt x="10364" y="231483"/>
                    <a:pt x="0" y="221119"/>
                    <a:pt x="0" y="208335"/>
                  </a:cubicBezTo>
                  <a:lnTo>
                    <a:pt x="0" y="23148"/>
                  </a:ln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9525" cap="flat" cmpd="sng" algn="ctr">
              <a:solidFill>
                <a:srgbClr val="4F81BD">
                  <a:tint val="99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2020" tIns="22020" rIns="22020" bIns="22020" spcCol="1270" anchor="ctr"/>
            <a:lstStyle/>
            <a:p>
              <a:pPr algn="ctr" defTabSz="177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Правление</a:t>
              </a: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4139952" y="5683721"/>
              <a:ext cx="363747" cy="231875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4F81BD">
                    <a:tint val="80000"/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tint val="8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tint val="8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3" name="Полилиния 22"/>
            <p:cNvSpPr/>
            <p:nvPr/>
          </p:nvSpPr>
          <p:spPr>
            <a:xfrm>
              <a:off x="4179663" y="5721837"/>
              <a:ext cx="365334" cy="231875"/>
            </a:xfrm>
            <a:custGeom>
              <a:avLst/>
              <a:gdLst>
                <a:gd name="connsiteX0" fmla="*/ 0 w 364540"/>
                <a:gd name="connsiteY0" fmla="*/ 23148 h 231483"/>
                <a:gd name="connsiteX1" fmla="*/ 23148 w 364540"/>
                <a:gd name="connsiteY1" fmla="*/ 0 h 231483"/>
                <a:gd name="connsiteX2" fmla="*/ 341392 w 364540"/>
                <a:gd name="connsiteY2" fmla="*/ 0 h 231483"/>
                <a:gd name="connsiteX3" fmla="*/ 364540 w 364540"/>
                <a:gd name="connsiteY3" fmla="*/ 23148 h 231483"/>
                <a:gd name="connsiteX4" fmla="*/ 364540 w 364540"/>
                <a:gd name="connsiteY4" fmla="*/ 208335 h 231483"/>
                <a:gd name="connsiteX5" fmla="*/ 341392 w 364540"/>
                <a:gd name="connsiteY5" fmla="*/ 231483 h 231483"/>
                <a:gd name="connsiteX6" fmla="*/ 23148 w 364540"/>
                <a:gd name="connsiteY6" fmla="*/ 231483 h 231483"/>
                <a:gd name="connsiteX7" fmla="*/ 0 w 364540"/>
                <a:gd name="connsiteY7" fmla="*/ 208335 h 231483"/>
                <a:gd name="connsiteX8" fmla="*/ 0 w 364540"/>
                <a:gd name="connsiteY8" fmla="*/ 23148 h 231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540" h="231483">
                  <a:moveTo>
                    <a:pt x="0" y="23148"/>
                  </a:moveTo>
                  <a:cubicBezTo>
                    <a:pt x="0" y="10364"/>
                    <a:pt x="10364" y="0"/>
                    <a:pt x="23148" y="0"/>
                  </a:cubicBezTo>
                  <a:lnTo>
                    <a:pt x="341392" y="0"/>
                  </a:lnTo>
                  <a:cubicBezTo>
                    <a:pt x="354176" y="0"/>
                    <a:pt x="364540" y="10364"/>
                    <a:pt x="364540" y="23148"/>
                  </a:cubicBezTo>
                  <a:lnTo>
                    <a:pt x="364540" y="208335"/>
                  </a:lnTo>
                  <a:cubicBezTo>
                    <a:pt x="364540" y="221119"/>
                    <a:pt x="354176" y="231483"/>
                    <a:pt x="341392" y="231483"/>
                  </a:cubicBezTo>
                  <a:lnTo>
                    <a:pt x="23148" y="231483"/>
                  </a:lnTo>
                  <a:cubicBezTo>
                    <a:pt x="10364" y="231483"/>
                    <a:pt x="0" y="221119"/>
                    <a:pt x="0" y="208335"/>
                  </a:cubicBezTo>
                  <a:lnTo>
                    <a:pt x="0" y="23148"/>
                  </a:ln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9525" cap="flat" cmpd="sng" algn="ctr">
              <a:solidFill>
                <a:srgbClr val="4F81BD">
                  <a:tint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2020" tIns="22020" rIns="22020" bIns="22020" spcCol="1270" anchor="ctr"/>
            <a:lstStyle/>
            <a:p>
              <a:pPr algn="ctr" defTabSz="177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Управление</a:t>
              </a: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584707" y="5683721"/>
              <a:ext cx="365334" cy="231875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4F81BD">
                    <a:tint val="80000"/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tint val="8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tint val="8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5" name="Полилиния 24"/>
            <p:cNvSpPr/>
            <p:nvPr/>
          </p:nvSpPr>
          <p:spPr>
            <a:xfrm>
              <a:off x="4626006" y="5721837"/>
              <a:ext cx="365334" cy="231875"/>
            </a:xfrm>
            <a:custGeom>
              <a:avLst/>
              <a:gdLst>
                <a:gd name="connsiteX0" fmla="*/ 0 w 364540"/>
                <a:gd name="connsiteY0" fmla="*/ 23148 h 231483"/>
                <a:gd name="connsiteX1" fmla="*/ 23148 w 364540"/>
                <a:gd name="connsiteY1" fmla="*/ 0 h 231483"/>
                <a:gd name="connsiteX2" fmla="*/ 341392 w 364540"/>
                <a:gd name="connsiteY2" fmla="*/ 0 h 231483"/>
                <a:gd name="connsiteX3" fmla="*/ 364540 w 364540"/>
                <a:gd name="connsiteY3" fmla="*/ 23148 h 231483"/>
                <a:gd name="connsiteX4" fmla="*/ 364540 w 364540"/>
                <a:gd name="connsiteY4" fmla="*/ 208335 h 231483"/>
                <a:gd name="connsiteX5" fmla="*/ 341392 w 364540"/>
                <a:gd name="connsiteY5" fmla="*/ 231483 h 231483"/>
                <a:gd name="connsiteX6" fmla="*/ 23148 w 364540"/>
                <a:gd name="connsiteY6" fmla="*/ 231483 h 231483"/>
                <a:gd name="connsiteX7" fmla="*/ 0 w 364540"/>
                <a:gd name="connsiteY7" fmla="*/ 208335 h 231483"/>
                <a:gd name="connsiteX8" fmla="*/ 0 w 364540"/>
                <a:gd name="connsiteY8" fmla="*/ 23148 h 231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540" h="231483">
                  <a:moveTo>
                    <a:pt x="0" y="23148"/>
                  </a:moveTo>
                  <a:cubicBezTo>
                    <a:pt x="0" y="10364"/>
                    <a:pt x="10364" y="0"/>
                    <a:pt x="23148" y="0"/>
                  </a:cubicBezTo>
                  <a:lnTo>
                    <a:pt x="341392" y="0"/>
                  </a:lnTo>
                  <a:cubicBezTo>
                    <a:pt x="354176" y="0"/>
                    <a:pt x="364540" y="10364"/>
                    <a:pt x="364540" y="23148"/>
                  </a:cubicBezTo>
                  <a:lnTo>
                    <a:pt x="364540" y="208335"/>
                  </a:lnTo>
                  <a:cubicBezTo>
                    <a:pt x="364540" y="221119"/>
                    <a:pt x="354176" y="231483"/>
                    <a:pt x="341392" y="231483"/>
                  </a:cubicBezTo>
                  <a:lnTo>
                    <a:pt x="23148" y="231483"/>
                  </a:lnTo>
                  <a:cubicBezTo>
                    <a:pt x="10364" y="231483"/>
                    <a:pt x="0" y="221119"/>
                    <a:pt x="0" y="208335"/>
                  </a:cubicBezTo>
                  <a:lnTo>
                    <a:pt x="0" y="23148"/>
                  </a:ln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9525" cap="flat" cmpd="sng" algn="ctr">
              <a:solidFill>
                <a:srgbClr val="4F81BD">
                  <a:tint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2020" tIns="22020" rIns="22020" bIns="22020" spcCol="1270" anchor="ctr"/>
            <a:lstStyle/>
            <a:p>
              <a:pPr algn="ctr" defTabSz="177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Управление</a:t>
              </a: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031051" y="5683721"/>
              <a:ext cx="365334" cy="231875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4F81BD">
                    <a:tint val="80000"/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F81BD">
                    <a:tint val="8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F81BD">
                    <a:tint val="8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7" name="Полилиния 26"/>
            <p:cNvSpPr/>
            <p:nvPr/>
          </p:nvSpPr>
          <p:spPr>
            <a:xfrm>
              <a:off x="5072349" y="5721837"/>
              <a:ext cx="363746" cy="231875"/>
            </a:xfrm>
            <a:custGeom>
              <a:avLst/>
              <a:gdLst>
                <a:gd name="connsiteX0" fmla="*/ 0 w 364540"/>
                <a:gd name="connsiteY0" fmla="*/ 23148 h 231483"/>
                <a:gd name="connsiteX1" fmla="*/ 23148 w 364540"/>
                <a:gd name="connsiteY1" fmla="*/ 0 h 231483"/>
                <a:gd name="connsiteX2" fmla="*/ 341392 w 364540"/>
                <a:gd name="connsiteY2" fmla="*/ 0 h 231483"/>
                <a:gd name="connsiteX3" fmla="*/ 364540 w 364540"/>
                <a:gd name="connsiteY3" fmla="*/ 23148 h 231483"/>
                <a:gd name="connsiteX4" fmla="*/ 364540 w 364540"/>
                <a:gd name="connsiteY4" fmla="*/ 208335 h 231483"/>
                <a:gd name="connsiteX5" fmla="*/ 341392 w 364540"/>
                <a:gd name="connsiteY5" fmla="*/ 231483 h 231483"/>
                <a:gd name="connsiteX6" fmla="*/ 23148 w 364540"/>
                <a:gd name="connsiteY6" fmla="*/ 231483 h 231483"/>
                <a:gd name="connsiteX7" fmla="*/ 0 w 364540"/>
                <a:gd name="connsiteY7" fmla="*/ 208335 h 231483"/>
                <a:gd name="connsiteX8" fmla="*/ 0 w 364540"/>
                <a:gd name="connsiteY8" fmla="*/ 23148 h 231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540" h="231483">
                  <a:moveTo>
                    <a:pt x="0" y="23148"/>
                  </a:moveTo>
                  <a:cubicBezTo>
                    <a:pt x="0" y="10364"/>
                    <a:pt x="10364" y="0"/>
                    <a:pt x="23148" y="0"/>
                  </a:cubicBezTo>
                  <a:lnTo>
                    <a:pt x="341392" y="0"/>
                  </a:lnTo>
                  <a:cubicBezTo>
                    <a:pt x="354176" y="0"/>
                    <a:pt x="364540" y="10364"/>
                    <a:pt x="364540" y="23148"/>
                  </a:cubicBezTo>
                  <a:lnTo>
                    <a:pt x="364540" y="208335"/>
                  </a:lnTo>
                  <a:cubicBezTo>
                    <a:pt x="364540" y="221119"/>
                    <a:pt x="354176" y="231483"/>
                    <a:pt x="341392" y="231483"/>
                  </a:cubicBezTo>
                  <a:lnTo>
                    <a:pt x="23148" y="231483"/>
                  </a:lnTo>
                  <a:cubicBezTo>
                    <a:pt x="10364" y="231483"/>
                    <a:pt x="0" y="221119"/>
                    <a:pt x="0" y="208335"/>
                  </a:cubicBezTo>
                  <a:lnTo>
                    <a:pt x="0" y="23148"/>
                  </a:lnTo>
                  <a:close/>
                </a:path>
              </a:pathLst>
            </a:cu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9525" cap="flat" cmpd="sng" algn="ctr">
              <a:solidFill>
                <a:srgbClr val="4F81BD">
                  <a:tint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2020" tIns="22020" rIns="22020" bIns="22020" spcCol="1270" anchor="ctr"/>
            <a:lstStyle/>
            <a:p>
              <a:pPr algn="ctr" defTabSz="177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4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</a:rPr>
                <a:t>Управление</a:t>
              </a:r>
            </a:p>
          </p:txBody>
        </p:sp>
      </p:grpSp>
      <p:sp>
        <p:nvSpPr>
          <p:cNvPr id="28" name="TextBox 33"/>
          <p:cNvSpPr>
            <a:spLocks noChangeArrowheads="1"/>
          </p:cNvSpPr>
          <p:nvPr/>
        </p:nvSpPr>
        <p:spPr bwMode="auto">
          <a:xfrm>
            <a:off x="914400" y="700628"/>
            <a:ext cx="3648075" cy="698500"/>
          </a:xfrm>
          <a:prstGeom prst="roundRect">
            <a:avLst>
              <a:gd name="adj" fmla="val 16667"/>
            </a:avLst>
          </a:prstGeom>
          <a:solidFill>
            <a:srgbClr val="E6E6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 dirty="0">
                <a:solidFill>
                  <a:schemeClr val="tx1"/>
                </a:solidFill>
              </a:rPr>
              <a:t>Результат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400" b="0" dirty="0">
                <a:solidFill>
                  <a:schemeClr val="tx1"/>
                </a:solidFill>
              </a:rPr>
              <a:t>III </a:t>
            </a:r>
            <a:r>
              <a:rPr lang="ru-RU" altLang="ru-RU" sz="1400" b="0" dirty="0">
                <a:solidFill>
                  <a:schemeClr val="tx1"/>
                </a:solidFill>
              </a:rPr>
              <a:t>квартал 201</a:t>
            </a:r>
            <a:r>
              <a:rPr lang="en-US" altLang="ru-RU" sz="1400" b="0" dirty="0">
                <a:solidFill>
                  <a:schemeClr val="tx1"/>
                </a:solidFill>
              </a:rPr>
              <a:t>3</a:t>
            </a:r>
            <a:r>
              <a:rPr lang="ru-RU" altLang="ru-RU" sz="1400" b="0" dirty="0">
                <a:solidFill>
                  <a:schemeClr val="tx1"/>
                </a:solidFill>
              </a:rPr>
              <a:t> года</a:t>
            </a:r>
          </a:p>
        </p:txBody>
      </p:sp>
      <p:pic>
        <p:nvPicPr>
          <p:cNvPr id="29" name="Picture 61" descr="C:\Users\radchenko\AppData\Local\Microsoft\Windows\Temporary Internet Files\Content.IE5\JZT8BSZ9\MC900279694[1].wmf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4F81BD">
                <a:shade val="45000"/>
                <a:satMod val="135000"/>
              </a:srgb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3127339" y="1757536"/>
            <a:ext cx="1228637" cy="936104"/>
          </a:xfrm>
          <a:prstGeom prst="rect">
            <a:avLst/>
          </a:prstGeom>
          <a:noFill/>
        </p:spPr>
      </p:pic>
      <p:pic>
        <p:nvPicPr>
          <p:cNvPr id="30" name="Picture 62" descr="C:\Users\radchenko\AppData\Local\Microsoft\Windows\Temporary Internet Files\Content.IE5\JZT8BSZ9\MC900297151[1].wmf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4F81BD">
                <a:shade val="45000"/>
                <a:satMod val="135000"/>
              </a:srgb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2627784" y="3561159"/>
            <a:ext cx="1098768" cy="976146"/>
          </a:xfrm>
          <a:prstGeom prst="rect">
            <a:avLst/>
          </a:prstGeom>
          <a:noFill/>
        </p:spPr>
      </p:pic>
      <p:sp>
        <p:nvSpPr>
          <p:cNvPr id="31" name="TextBox 39"/>
          <p:cNvSpPr>
            <a:spLocks noChangeArrowheads="1"/>
          </p:cNvSpPr>
          <p:nvPr/>
        </p:nvSpPr>
        <p:spPr bwMode="auto">
          <a:xfrm>
            <a:off x="5983288" y="686341"/>
            <a:ext cx="2794000" cy="698500"/>
          </a:xfrm>
          <a:prstGeom prst="roundRect">
            <a:avLst>
              <a:gd name="adj" fmla="val 16667"/>
            </a:avLst>
          </a:prstGeom>
          <a:solidFill>
            <a:srgbClr val="E6E6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Задачи на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400" b="0">
                <a:solidFill>
                  <a:schemeClr val="tx1"/>
                </a:solidFill>
              </a:rPr>
              <a:t>IV</a:t>
            </a:r>
            <a:r>
              <a:rPr lang="ru-RU" altLang="ru-RU" sz="1400" b="0">
                <a:solidFill>
                  <a:schemeClr val="tx1"/>
                </a:solidFill>
              </a:rPr>
              <a:t>кв. 201</a:t>
            </a:r>
            <a:r>
              <a:rPr lang="en-US" altLang="ru-RU" sz="1400" b="0">
                <a:solidFill>
                  <a:schemeClr val="tx1"/>
                </a:solidFill>
              </a:rPr>
              <a:t>3</a:t>
            </a:r>
            <a:r>
              <a:rPr lang="ru-RU" altLang="ru-RU" sz="1400" b="0">
                <a:solidFill>
                  <a:schemeClr val="tx1"/>
                </a:solidFill>
              </a:rPr>
              <a:t> года</a:t>
            </a:r>
          </a:p>
        </p:txBody>
      </p:sp>
      <p:cxnSp>
        <p:nvCxnSpPr>
          <p:cNvPr id="32" name="Прямая соединительная линия 40"/>
          <p:cNvCxnSpPr>
            <a:cxnSpLocks noChangeShapeType="1"/>
          </p:cNvCxnSpPr>
          <p:nvPr/>
        </p:nvCxnSpPr>
        <p:spPr bwMode="auto">
          <a:xfrm rot="5400000">
            <a:off x="3455987" y="3845918"/>
            <a:ext cx="4537075" cy="0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Скругленный прямоугольник 32"/>
          <p:cNvSpPr/>
          <p:nvPr/>
        </p:nvSpPr>
        <p:spPr bwMode="auto">
          <a:xfrm>
            <a:off x="5881688" y="1484783"/>
            <a:ext cx="2157412" cy="1581672"/>
          </a:xfrm>
          <a:prstGeom prst="round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Оптимизация бизнес-процессов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225631" y="2031856"/>
            <a:ext cx="1466813" cy="99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35" name="Скругленный прямоугольник 27"/>
          <p:cNvSpPr/>
          <p:nvPr/>
        </p:nvSpPr>
        <p:spPr>
          <a:xfrm>
            <a:off x="2411413" y="4630142"/>
            <a:ext cx="1525587" cy="1484314"/>
          </a:xfrm>
          <a:prstGeom prst="round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Методическое обеспечение</a:t>
            </a:r>
          </a:p>
        </p:txBody>
      </p:sp>
      <p:grpSp>
        <p:nvGrpSpPr>
          <p:cNvPr id="36" name="Group 52"/>
          <p:cNvGrpSpPr>
            <a:grpSpLocks/>
          </p:cNvGrpSpPr>
          <p:nvPr/>
        </p:nvGrpSpPr>
        <p:grpSpPr bwMode="auto">
          <a:xfrm>
            <a:off x="2633663" y="5085184"/>
            <a:ext cx="1154112" cy="928688"/>
            <a:chOff x="3103" y="2370"/>
            <a:chExt cx="505" cy="411"/>
          </a:xfrm>
        </p:grpSpPr>
        <p:pic>
          <p:nvPicPr>
            <p:cNvPr id="37" name="Picture 51" descr="Word fil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" y="2370"/>
              <a:ext cx="399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50" descr="find magnifying glas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9" y="2526"/>
              <a:ext cx="389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Скругленный прямоугольник 38"/>
          <p:cNvSpPr/>
          <p:nvPr/>
        </p:nvSpPr>
        <p:spPr bwMode="auto">
          <a:xfrm>
            <a:off x="6696075" y="3114081"/>
            <a:ext cx="2149475" cy="1693862"/>
          </a:xfrm>
          <a:prstGeom prst="round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Сертификация по ИСО</a:t>
            </a:r>
            <a:r>
              <a:rPr lang="en-US" sz="12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серии </a:t>
            </a:r>
            <a:r>
              <a:rPr lang="en-US" sz="12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9000</a:t>
            </a:r>
            <a:r>
              <a:rPr lang="ru-RU" sz="12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200" b="1" kern="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Госавиатехприемке</a:t>
            </a:r>
            <a:endParaRPr lang="ru-RU" sz="1200" b="1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0" name="Group 47"/>
          <p:cNvGrpSpPr>
            <a:grpSpLocks/>
          </p:cNvGrpSpPr>
          <p:nvPr/>
        </p:nvGrpSpPr>
        <p:grpSpPr bwMode="auto">
          <a:xfrm>
            <a:off x="5797550" y="4841864"/>
            <a:ext cx="1728788" cy="1310306"/>
            <a:chOff x="4059" y="2660"/>
            <a:chExt cx="1089" cy="816"/>
          </a:xfrm>
        </p:grpSpPr>
        <p:sp>
          <p:nvSpPr>
            <p:cNvPr id="41" name="Скругленный прямоугольник 28"/>
            <p:cNvSpPr/>
            <p:nvPr/>
          </p:nvSpPr>
          <p:spPr>
            <a:xfrm>
              <a:off x="4059" y="2660"/>
              <a:ext cx="1089" cy="816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shade val="51000"/>
                    <a:satMod val="130000"/>
                  </a:srgbClr>
                </a:gs>
                <a:gs pos="80000">
                  <a:srgbClr val="4F81BD">
                    <a:shade val="93000"/>
                    <a:satMod val="130000"/>
                  </a:srgbClr>
                </a:gs>
                <a:gs pos="100000">
                  <a:srgbClr val="4F81B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Разработка системы показателей</a:t>
              </a:r>
            </a:p>
          </p:txBody>
        </p:sp>
        <p:pic>
          <p:nvPicPr>
            <p:cNvPr id="42" name="Picture 8" descr="C:\Users\radchenko\AppData\Local\Microsoft\Windows\Temporary Internet Files\Content.IE5\JZT8BSZ9\MC900290890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" y="2944"/>
              <a:ext cx="556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11213" y="2155230"/>
            <a:ext cx="1257300" cy="87153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</p:pic>
      <p:pic>
        <p:nvPicPr>
          <p:cNvPr id="44" name="Picture 62" descr="C:\Users\radchenko\AppData\Local\Microsoft\Windows\Temporary Internet Files\Content.IE5\JZT8BSZ9\MC900297151[1].wmf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4F81BD">
                <a:shade val="45000"/>
                <a:satMod val="135000"/>
              </a:srgb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214051" y="3816336"/>
            <a:ext cx="1098768" cy="976146"/>
          </a:xfrm>
          <a:prstGeom prst="rect">
            <a:avLst/>
          </a:prstGeom>
          <a:noFill/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83"/>
          <a:stretch>
            <a:fillRect/>
          </a:stretch>
        </p:blipFill>
        <p:spPr bwMode="auto">
          <a:xfrm>
            <a:off x="296863" y="4206280"/>
            <a:ext cx="1781175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altLang="ru-RU" dirty="0">
                <a:cs typeface="Arial" pitchFamily="34" charset="0"/>
              </a:rPr>
              <a:t>Показатели </a:t>
            </a:r>
            <a:r>
              <a:rPr lang="ru-RU" altLang="ru-RU" dirty="0" smtClean="0">
                <a:cs typeface="Arial" pitchFamily="34" charset="0"/>
              </a:rPr>
              <a:t>бизнес-процессов</a:t>
            </a:r>
            <a:endParaRPr lang="ru-RU" altLang="ru-RU" dirty="0"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08575" y="1273175"/>
            <a:ext cx="2433638" cy="595313"/>
          </a:xfrm>
          <a:prstGeom prst="roundRect">
            <a:avLst/>
          </a:prstGeom>
          <a:solidFill>
            <a:srgbClr val="005F9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17462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демонстрируют способность процесса достигать запланированных результатов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51575" y="4213225"/>
            <a:ext cx="2198688" cy="595313"/>
          </a:xfrm>
          <a:prstGeom prst="roundRect">
            <a:avLst/>
          </a:prstGeom>
          <a:solidFill>
            <a:srgbClr val="005F9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17462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показывают себестоимость работ процесса или величину потребляемых процессом издержек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76400" y="5346700"/>
            <a:ext cx="2198688" cy="595313"/>
          </a:xfrm>
          <a:prstGeom prst="roundRect">
            <a:avLst/>
          </a:prstGeom>
          <a:solidFill>
            <a:srgbClr val="005F9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характеризуют степень неопределенности достижения целей бизнес-процесса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5950" y="2398713"/>
            <a:ext cx="2198688" cy="595312"/>
          </a:xfrm>
          <a:prstGeom prst="roundRect">
            <a:avLst/>
          </a:prstGeom>
          <a:solidFill>
            <a:srgbClr val="005F9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отражают степень достижения поставленных целей должностными лицами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3999778190"/>
              </p:ext>
            </p:extLst>
          </p:nvPr>
        </p:nvGraphicFramePr>
        <p:xfrm>
          <a:off x="545306" y="947762"/>
          <a:ext cx="7974013" cy="5289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Построение </a:t>
            </a:r>
            <a:r>
              <a:rPr lang="ru-RU" dirty="0" smtClean="0"/>
              <a:t>бизнес-архитектуры </a:t>
            </a:r>
            <a:r>
              <a:rPr lang="ru-RU" dirty="0"/>
              <a:t>«как надо»</a:t>
            </a:r>
            <a:endParaRPr lang="ru-RU" dirty="0" smtClean="0"/>
          </a:p>
        </p:txBody>
      </p:sp>
      <p:grpSp>
        <p:nvGrpSpPr>
          <p:cNvPr id="264" name="Group 2"/>
          <p:cNvGrpSpPr>
            <a:grpSpLocks/>
          </p:cNvGrpSpPr>
          <p:nvPr/>
        </p:nvGrpSpPr>
        <p:grpSpPr bwMode="auto">
          <a:xfrm>
            <a:off x="7029450" y="4631284"/>
            <a:ext cx="1800225" cy="1511300"/>
            <a:chOff x="884" y="1298"/>
            <a:chExt cx="1951" cy="952"/>
          </a:xfrm>
        </p:grpSpPr>
        <p:sp>
          <p:nvSpPr>
            <p:cNvPr id="265" name="Oval 3"/>
            <p:cNvSpPr>
              <a:spLocks noChangeArrowheads="1"/>
            </p:cNvSpPr>
            <p:nvPr/>
          </p:nvSpPr>
          <p:spPr bwMode="auto">
            <a:xfrm>
              <a:off x="930" y="1480"/>
              <a:ext cx="1814" cy="635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66" name="Oval 4"/>
            <p:cNvSpPr>
              <a:spLocks noChangeArrowheads="1"/>
            </p:cNvSpPr>
            <p:nvPr/>
          </p:nvSpPr>
          <p:spPr bwMode="auto">
            <a:xfrm>
              <a:off x="1156" y="1344"/>
              <a:ext cx="545" cy="453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67" name="Oval 5"/>
            <p:cNvSpPr>
              <a:spLocks noChangeArrowheads="1"/>
            </p:cNvSpPr>
            <p:nvPr/>
          </p:nvSpPr>
          <p:spPr bwMode="auto">
            <a:xfrm>
              <a:off x="1565" y="1298"/>
              <a:ext cx="545" cy="453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68" name="Oval 6"/>
            <p:cNvSpPr>
              <a:spLocks noChangeArrowheads="1"/>
            </p:cNvSpPr>
            <p:nvPr/>
          </p:nvSpPr>
          <p:spPr bwMode="auto">
            <a:xfrm>
              <a:off x="1973" y="1389"/>
              <a:ext cx="545" cy="453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69" name="Oval 7"/>
            <p:cNvSpPr>
              <a:spLocks noChangeArrowheads="1"/>
            </p:cNvSpPr>
            <p:nvPr/>
          </p:nvSpPr>
          <p:spPr bwMode="auto">
            <a:xfrm>
              <a:off x="2290" y="1570"/>
              <a:ext cx="545" cy="453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0" name="Oval 8"/>
            <p:cNvSpPr>
              <a:spLocks noChangeArrowheads="1"/>
            </p:cNvSpPr>
            <p:nvPr/>
          </p:nvSpPr>
          <p:spPr bwMode="auto">
            <a:xfrm>
              <a:off x="2064" y="1797"/>
              <a:ext cx="545" cy="453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1" name="Oval 9"/>
            <p:cNvSpPr>
              <a:spLocks noChangeArrowheads="1"/>
            </p:cNvSpPr>
            <p:nvPr/>
          </p:nvSpPr>
          <p:spPr bwMode="auto">
            <a:xfrm>
              <a:off x="1610" y="1797"/>
              <a:ext cx="545" cy="453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2" name="Oval 10"/>
            <p:cNvSpPr>
              <a:spLocks noChangeArrowheads="1"/>
            </p:cNvSpPr>
            <p:nvPr/>
          </p:nvSpPr>
          <p:spPr bwMode="auto">
            <a:xfrm>
              <a:off x="1247" y="1797"/>
              <a:ext cx="545" cy="453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3" name="Oval 11"/>
            <p:cNvSpPr>
              <a:spLocks noChangeArrowheads="1"/>
            </p:cNvSpPr>
            <p:nvPr/>
          </p:nvSpPr>
          <p:spPr bwMode="auto">
            <a:xfrm>
              <a:off x="930" y="1706"/>
              <a:ext cx="545" cy="453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4" name="Oval 12"/>
            <p:cNvSpPr>
              <a:spLocks noChangeArrowheads="1"/>
            </p:cNvSpPr>
            <p:nvPr/>
          </p:nvSpPr>
          <p:spPr bwMode="auto">
            <a:xfrm>
              <a:off x="884" y="1525"/>
              <a:ext cx="545" cy="453"/>
            </a:xfrm>
            <a:prstGeom prst="ellipse">
              <a:avLst/>
            </a:prstGeom>
            <a:solidFill>
              <a:srgbClr val="45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275" name="Group 13"/>
          <p:cNvGrpSpPr>
            <a:grpSpLocks/>
          </p:cNvGrpSpPr>
          <p:nvPr/>
        </p:nvGrpSpPr>
        <p:grpSpPr bwMode="auto">
          <a:xfrm>
            <a:off x="7019925" y="4580484"/>
            <a:ext cx="1800225" cy="1511300"/>
            <a:chOff x="884" y="1298"/>
            <a:chExt cx="1951" cy="952"/>
          </a:xfrm>
          <a:solidFill>
            <a:srgbClr val="F0F0F3"/>
          </a:solidFill>
        </p:grpSpPr>
        <p:sp>
          <p:nvSpPr>
            <p:cNvPr id="276" name="Oval 14"/>
            <p:cNvSpPr>
              <a:spLocks noChangeArrowheads="1"/>
            </p:cNvSpPr>
            <p:nvPr/>
          </p:nvSpPr>
          <p:spPr bwMode="auto">
            <a:xfrm>
              <a:off x="930" y="1480"/>
              <a:ext cx="1814" cy="6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7" name="Oval 15"/>
            <p:cNvSpPr>
              <a:spLocks noChangeArrowheads="1"/>
            </p:cNvSpPr>
            <p:nvPr/>
          </p:nvSpPr>
          <p:spPr bwMode="auto">
            <a:xfrm>
              <a:off x="1156" y="1344"/>
              <a:ext cx="545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8" name="Oval 16"/>
            <p:cNvSpPr>
              <a:spLocks noChangeArrowheads="1"/>
            </p:cNvSpPr>
            <p:nvPr/>
          </p:nvSpPr>
          <p:spPr bwMode="auto">
            <a:xfrm>
              <a:off x="1565" y="1298"/>
              <a:ext cx="545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79" name="Oval 17"/>
            <p:cNvSpPr>
              <a:spLocks noChangeArrowheads="1"/>
            </p:cNvSpPr>
            <p:nvPr/>
          </p:nvSpPr>
          <p:spPr bwMode="auto">
            <a:xfrm>
              <a:off x="1973" y="1389"/>
              <a:ext cx="545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80" name="Oval 18"/>
            <p:cNvSpPr>
              <a:spLocks noChangeArrowheads="1"/>
            </p:cNvSpPr>
            <p:nvPr/>
          </p:nvSpPr>
          <p:spPr bwMode="auto">
            <a:xfrm>
              <a:off x="2290" y="1570"/>
              <a:ext cx="545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81" name="Oval 19"/>
            <p:cNvSpPr>
              <a:spLocks noChangeArrowheads="1"/>
            </p:cNvSpPr>
            <p:nvPr/>
          </p:nvSpPr>
          <p:spPr bwMode="auto">
            <a:xfrm>
              <a:off x="2064" y="1797"/>
              <a:ext cx="545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82" name="Oval 20"/>
            <p:cNvSpPr>
              <a:spLocks noChangeArrowheads="1"/>
            </p:cNvSpPr>
            <p:nvPr/>
          </p:nvSpPr>
          <p:spPr bwMode="auto">
            <a:xfrm>
              <a:off x="1610" y="1797"/>
              <a:ext cx="545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83" name="Oval 21"/>
            <p:cNvSpPr>
              <a:spLocks noChangeArrowheads="1"/>
            </p:cNvSpPr>
            <p:nvPr/>
          </p:nvSpPr>
          <p:spPr bwMode="auto">
            <a:xfrm>
              <a:off x="1247" y="1797"/>
              <a:ext cx="545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84" name="Oval 22"/>
            <p:cNvSpPr>
              <a:spLocks noChangeArrowheads="1"/>
            </p:cNvSpPr>
            <p:nvPr/>
          </p:nvSpPr>
          <p:spPr bwMode="auto">
            <a:xfrm>
              <a:off x="930" y="1706"/>
              <a:ext cx="545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85" name="Oval 23"/>
            <p:cNvSpPr>
              <a:spLocks noChangeArrowheads="1"/>
            </p:cNvSpPr>
            <p:nvPr/>
          </p:nvSpPr>
          <p:spPr bwMode="auto">
            <a:xfrm>
              <a:off x="884" y="1525"/>
              <a:ext cx="545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286" name="Freeform 24"/>
          <p:cNvSpPr>
            <a:spLocks/>
          </p:cNvSpPr>
          <p:nvPr/>
        </p:nvSpPr>
        <p:spPr bwMode="auto">
          <a:xfrm rot="15190039" flipV="1">
            <a:off x="6271419" y="4525715"/>
            <a:ext cx="508000" cy="1439862"/>
          </a:xfrm>
          <a:custGeom>
            <a:avLst/>
            <a:gdLst>
              <a:gd name="T0" fmla="*/ 2147483647 w 407"/>
              <a:gd name="T1" fmla="*/ 2147483647 h 997"/>
              <a:gd name="T2" fmla="*/ 2147483647 w 407"/>
              <a:gd name="T3" fmla="*/ 2147483647 h 997"/>
              <a:gd name="T4" fmla="*/ 2147483647 w 407"/>
              <a:gd name="T5" fmla="*/ 2147483647 h 997"/>
              <a:gd name="T6" fmla="*/ 2147483647 w 407"/>
              <a:gd name="T7" fmla="*/ 2147483647 h 997"/>
              <a:gd name="T8" fmla="*/ 2147483647 w 407"/>
              <a:gd name="T9" fmla="*/ 2147483647 h 997"/>
              <a:gd name="T10" fmla="*/ 0 w 407"/>
              <a:gd name="T11" fmla="*/ 0 h 997"/>
              <a:gd name="T12" fmla="*/ 2147483647 w 407"/>
              <a:gd name="T13" fmla="*/ 2147483647 h 9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7"/>
              <a:gd name="T22" fmla="*/ 0 h 997"/>
              <a:gd name="T23" fmla="*/ 407 w 407"/>
              <a:gd name="T24" fmla="*/ 997 h 9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7" h="997">
                <a:moveTo>
                  <a:pt x="123" y="726"/>
                </a:moveTo>
                <a:lnTo>
                  <a:pt x="74" y="726"/>
                </a:lnTo>
                <a:lnTo>
                  <a:pt x="249" y="997"/>
                </a:lnTo>
                <a:lnTo>
                  <a:pt x="407" y="726"/>
                </a:lnTo>
                <a:lnTo>
                  <a:pt x="370" y="726"/>
                </a:lnTo>
                <a:cubicBezTo>
                  <a:pt x="370" y="726"/>
                  <a:pt x="345" y="237"/>
                  <a:pt x="0" y="0"/>
                </a:cubicBezTo>
                <a:cubicBezTo>
                  <a:pt x="207" y="438"/>
                  <a:pt x="123" y="726"/>
                  <a:pt x="123" y="726"/>
                </a:cubicBezTo>
                <a:close/>
              </a:path>
            </a:pathLst>
          </a:custGeom>
          <a:solidFill>
            <a:srgbClr val="457B6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grpSp>
        <p:nvGrpSpPr>
          <p:cNvPr id="287" name="Group 25"/>
          <p:cNvGrpSpPr>
            <a:grpSpLocks/>
          </p:cNvGrpSpPr>
          <p:nvPr/>
        </p:nvGrpSpPr>
        <p:grpSpPr bwMode="auto">
          <a:xfrm>
            <a:off x="7019925" y="1484859"/>
            <a:ext cx="1800225" cy="1511300"/>
            <a:chOff x="884" y="1298"/>
            <a:chExt cx="1951" cy="952"/>
          </a:xfrm>
        </p:grpSpPr>
        <p:sp>
          <p:nvSpPr>
            <p:cNvPr id="288" name="Oval 26"/>
            <p:cNvSpPr>
              <a:spLocks noChangeArrowheads="1"/>
            </p:cNvSpPr>
            <p:nvPr/>
          </p:nvSpPr>
          <p:spPr bwMode="auto">
            <a:xfrm>
              <a:off x="930" y="1480"/>
              <a:ext cx="1814" cy="635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89" name="Oval 27"/>
            <p:cNvSpPr>
              <a:spLocks noChangeArrowheads="1"/>
            </p:cNvSpPr>
            <p:nvPr/>
          </p:nvSpPr>
          <p:spPr bwMode="auto">
            <a:xfrm>
              <a:off x="1156" y="1344"/>
              <a:ext cx="545" cy="453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0" name="Oval 28"/>
            <p:cNvSpPr>
              <a:spLocks noChangeArrowheads="1"/>
            </p:cNvSpPr>
            <p:nvPr/>
          </p:nvSpPr>
          <p:spPr bwMode="auto">
            <a:xfrm>
              <a:off x="1565" y="1298"/>
              <a:ext cx="545" cy="453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1" name="Oval 29"/>
            <p:cNvSpPr>
              <a:spLocks noChangeArrowheads="1"/>
            </p:cNvSpPr>
            <p:nvPr/>
          </p:nvSpPr>
          <p:spPr bwMode="auto">
            <a:xfrm>
              <a:off x="1973" y="1389"/>
              <a:ext cx="545" cy="453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2" name="Oval 30"/>
            <p:cNvSpPr>
              <a:spLocks noChangeArrowheads="1"/>
            </p:cNvSpPr>
            <p:nvPr/>
          </p:nvSpPr>
          <p:spPr bwMode="auto">
            <a:xfrm>
              <a:off x="2290" y="1570"/>
              <a:ext cx="545" cy="453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3" name="Oval 31"/>
            <p:cNvSpPr>
              <a:spLocks noChangeArrowheads="1"/>
            </p:cNvSpPr>
            <p:nvPr/>
          </p:nvSpPr>
          <p:spPr bwMode="auto">
            <a:xfrm>
              <a:off x="2064" y="1797"/>
              <a:ext cx="545" cy="453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4" name="Oval 32"/>
            <p:cNvSpPr>
              <a:spLocks noChangeArrowheads="1"/>
            </p:cNvSpPr>
            <p:nvPr/>
          </p:nvSpPr>
          <p:spPr bwMode="auto">
            <a:xfrm>
              <a:off x="1610" y="1797"/>
              <a:ext cx="545" cy="453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5" name="Oval 33"/>
            <p:cNvSpPr>
              <a:spLocks noChangeArrowheads="1"/>
            </p:cNvSpPr>
            <p:nvPr/>
          </p:nvSpPr>
          <p:spPr bwMode="auto">
            <a:xfrm>
              <a:off x="1247" y="1797"/>
              <a:ext cx="545" cy="453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6" name="Oval 34"/>
            <p:cNvSpPr>
              <a:spLocks noChangeArrowheads="1"/>
            </p:cNvSpPr>
            <p:nvPr/>
          </p:nvSpPr>
          <p:spPr bwMode="auto">
            <a:xfrm>
              <a:off x="930" y="1706"/>
              <a:ext cx="545" cy="453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297" name="Oval 35"/>
            <p:cNvSpPr>
              <a:spLocks noChangeArrowheads="1"/>
            </p:cNvSpPr>
            <p:nvPr/>
          </p:nvSpPr>
          <p:spPr bwMode="auto">
            <a:xfrm>
              <a:off x="884" y="1525"/>
              <a:ext cx="545" cy="453"/>
            </a:xfrm>
            <a:prstGeom prst="ellipse">
              <a:avLst/>
            </a:prstGeom>
            <a:solidFill>
              <a:srgbClr val="964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298" name="Group 36"/>
          <p:cNvGrpSpPr>
            <a:grpSpLocks/>
          </p:cNvGrpSpPr>
          <p:nvPr/>
        </p:nvGrpSpPr>
        <p:grpSpPr bwMode="auto">
          <a:xfrm>
            <a:off x="7019925" y="1411834"/>
            <a:ext cx="1800225" cy="1511300"/>
            <a:chOff x="884" y="1298"/>
            <a:chExt cx="1951" cy="952"/>
          </a:xfrm>
        </p:grpSpPr>
        <p:sp>
          <p:nvSpPr>
            <p:cNvPr id="299" name="Oval 37"/>
            <p:cNvSpPr>
              <a:spLocks noChangeArrowheads="1"/>
            </p:cNvSpPr>
            <p:nvPr/>
          </p:nvSpPr>
          <p:spPr bwMode="auto">
            <a:xfrm>
              <a:off x="930" y="1480"/>
              <a:ext cx="1814" cy="635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0" name="Oval 38"/>
            <p:cNvSpPr>
              <a:spLocks noChangeArrowheads="1"/>
            </p:cNvSpPr>
            <p:nvPr/>
          </p:nvSpPr>
          <p:spPr bwMode="auto">
            <a:xfrm>
              <a:off x="1156" y="1344"/>
              <a:ext cx="545" cy="453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1" name="Oval 39"/>
            <p:cNvSpPr>
              <a:spLocks noChangeArrowheads="1"/>
            </p:cNvSpPr>
            <p:nvPr/>
          </p:nvSpPr>
          <p:spPr bwMode="auto">
            <a:xfrm>
              <a:off x="1565" y="1298"/>
              <a:ext cx="545" cy="453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2" name="Oval 40"/>
            <p:cNvSpPr>
              <a:spLocks noChangeArrowheads="1"/>
            </p:cNvSpPr>
            <p:nvPr/>
          </p:nvSpPr>
          <p:spPr bwMode="auto">
            <a:xfrm>
              <a:off x="1973" y="1389"/>
              <a:ext cx="545" cy="453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3" name="Oval 41"/>
            <p:cNvSpPr>
              <a:spLocks noChangeArrowheads="1"/>
            </p:cNvSpPr>
            <p:nvPr/>
          </p:nvSpPr>
          <p:spPr bwMode="auto">
            <a:xfrm>
              <a:off x="2290" y="1570"/>
              <a:ext cx="545" cy="453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4" name="Oval 42"/>
            <p:cNvSpPr>
              <a:spLocks noChangeArrowheads="1"/>
            </p:cNvSpPr>
            <p:nvPr/>
          </p:nvSpPr>
          <p:spPr bwMode="auto">
            <a:xfrm>
              <a:off x="2064" y="1797"/>
              <a:ext cx="545" cy="453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5" name="Oval 43"/>
            <p:cNvSpPr>
              <a:spLocks noChangeArrowheads="1"/>
            </p:cNvSpPr>
            <p:nvPr/>
          </p:nvSpPr>
          <p:spPr bwMode="auto">
            <a:xfrm>
              <a:off x="1610" y="1797"/>
              <a:ext cx="545" cy="453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6" name="Oval 44"/>
            <p:cNvSpPr>
              <a:spLocks noChangeArrowheads="1"/>
            </p:cNvSpPr>
            <p:nvPr/>
          </p:nvSpPr>
          <p:spPr bwMode="auto">
            <a:xfrm>
              <a:off x="1247" y="1797"/>
              <a:ext cx="545" cy="453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7" name="Oval 45"/>
            <p:cNvSpPr>
              <a:spLocks noChangeArrowheads="1"/>
            </p:cNvSpPr>
            <p:nvPr/>
          </p:nvSpPr>
          <p:spPr bwMode="auto">
            <a:xfrm>
              <a:off x="930" y="1706"/>
              <a:ext cx="545" cy="453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08" name="Oval 46"/>
            <p:cNvSpPr>
              <a:spLocks noChangeArrowheads="1"/>
            </p:cNvSpPr>
            <p:nvPr/>
          </p:nvSpPr>
          <p:spPr bwMode="auto">
            <a:xfrm>
              <a:off x="884" y="1525"/>
              <a:ext cx="545" cy="453"/>
            </a:xfrm>
            <a:prstGeom prst="ellipse">
              <a:avLst/>
            </a:prstGeom>
            <a:solidFill>
              <a:srgbClr val="FFD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309" name="Freeform 47"/>
          <p:cNvSpPr>
            <a:spLocks/>
          </p:cNvSpPr>
          <p:nvPr/>
        </p:nvSpPr>
        <p:spPr bwMode="auto">
          <a:xfrm rot="16200000" flipV="1">
            <a:off x="6261100" y="695871"/>
            <a:ext cx="508000" cy="2159000"/>
          </a:xfrm>
          <a:custGeom>
            <a:avLst/>
            <a:gdLst>
              <a:gd name="T0" fmla="*/ 2147483647 w 407"/>
              <a:gd name="T1" fmla="*/ 2147483647 h 997"/>
              <a:gd name="T2" fmla="*/ 2147483647 w 407"/>
              <a:gd name="T3" fmla="*/ 2147483647 h 997"/>
              <a:gd name="T4" fmla="*/ 2147483647 w 407"/>
              <a:gd name="T5" fmla="*/ 2147483647 h 997"/>
              <a:gd name="T6" fmla="*/ 2147483647 w 407"/>
              <a:gd name="T7" fmla="*/ 2147483647 h 997"/>
              <a:gd name="T8" fmla="*/ 2147483647 w 407"/>
              <a:gd name="T9" fmla="*/ 2147483647 h 997"/>
              <a:gd name="T10" fmla="*/ 0 w 407"/>
              <a:gd name="T11" fmla="*/ 0 h 997"/>
              <a:gd name="T12" fmla="*/ 2147483647 w 407"/>
              <a:gd name="T13" fmla="*/ 2147483647 h 9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7"/>
              <a:gd name="T22" fmla="*/ 0 h 997"/>
              <a:gd name="T23" fmla="*/ 407 w 407"/>
              <a:gd name="T24" fmla="*/ 997 h 9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7" h="997">
                <a:moveTo>
                  <a:pt x="123" y="726"/>
                </a:moveTo>
                <a:lnTo>
                  <a:pt x="74" y="726"/>
                </a:lnTo>
                <a:lnTo>
                  <a:pt x="249" y="997"/>
                </a:lnTo>
                <a:lnTo>
                  <a:pt x="407" y="726"/>
                </a:lnTo>
                <a:lnTo>
                  <a:pt x="370" y="726"/>
                </a:lnTo>
                <a:cubicBezTo>
                  <a:pt x="370" y="726"/>
                  <a:pt x="345" y="237"/>
                  <a:pt x="0" y="0"/>
                </a:cubicBezTo>
                <a:cubicBezTo>
                  <a:pt x="207" y="438"/>
                  <a:pt x="123" y="726"/>
                  <a:pt x="123" y="726"/>
                </a:cubicBezTo>
                <a:close/>
              </a:path>
            </a:pathLst>
          </a:custGeom>
          <a:solidFill>
            <a:srgbClr val="964B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10" name="AutoShape 48"/>
          <p:cNvSpPr>
            <a:spLocks noChangeArrowheads="1"/>
          </p:cNvSpPr>
          <p:nvPr/>
        </p:nvSpPr>
        <p:spPr bwMode="auto">
          <a:xfrm>
            <a:off x="1803400" y="2958059"/>
            <a:ext cx="1295400" cy="1152525"/>
          </a:xfrm>
          <a:prstGeom prst="homePlate">
            <a:avLst>
              <a:gd name="adj" fmla="val 28099"/>
            </a:avLst>
          </a:prstGeom>
          <a:solidFill>
            <a:srgbClr val="00660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311" name="Group 49"/>
          <p:cNvGrpSpPr>
            <a:grpSpLocks/>
          </p:cNvGrpSpPr>
          <p:nvPr/>
        </p:nvGrpSpPr>
        <p:grpSpPr bwMode="auto">
          <a:xfrm>
            <a:off x="376238" y="4974184"/>
            <a:ext cx="3097212" cy="1250950"/>
            <a:chOff x="884" y="1298"/>
            <a:chExt cx="1951" cy="952"/>
          </a:xfrm>
        </p:grpSpPr>
        <p:sp>
          <p:nvSpPr>
            <p:cNvPr id="312" name="Oval 50"/>
            <p:cNvSpPr>
              <a:spLocks noChangeArrowheads="1"/>
            </p:cNvSpPr>
            <p:nvPr/>
          </p:nvSpPr>
          <p:spPr bwMode="auto">
            <a:xfrm>
              <a:off x="930" y="1480"/>
              <a:ext cx="1814" cy="635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13" name="Oval 51"/>
            <p:cNvSpPr>
              <a:spLocks noChangeArrowheads="1"/>
            </p:cNvSpPr>
            <p:nvPr/>
          </p:nvSpPr>
          <p:spPr bwMode="auto">
            <a:xfrm>
              <a:off x="1156" y="1344"/>
              <a:ext cx="545" cy="453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14" name="Oval 52"/>
            <p:cNvSpPr>
              <a:spLocks noChangeArrowheads="1"/>
            </p:cNvSpPr>
            <p:nvPr/>
          </p:nvSpPr>
          <p:spPr bwMode="auto">
            <a:xfrm>
              <a:off x="1565" y="1298"/>
              <a:ext cx="545" cy="453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15" name="Oval 53"/>
            <p:cNvSpPr>
              <a:spLocks noChangeArrowheads="1"/>
            </p:cNvSpPr>
            <p:nvPr/>
          </p:nvSpPr>
          <p:spPr bwMode="auto">
            <a:xfrm>
              <a:off x="1973" y="1389"/>
              <a:ext cx="545" cy="453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16" name="Oval 54"/>
            <p:cNvSpPr>
              <a:spLocks noChangeArrowheads="1"/>
            </p:cNvSpPr>
            <p:nvPr/>
          </p:nvSpPr>
          <p:spPr bwMode="auto">
            <a:xfrm>
              <a:off x="2290" y="1570"/>
              <a:ext cx="545" cy="453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17" name="Oval 55"/>
            <p:cNvSpPr>
              <a:spLocks noChangeArrowheads="1"/>
            </p:cNvSpPr>
            <p:nvPr/>
          </p:nvSpPr>
          <p:spPr bwMode="auto">
            <a:xfrm>
              <a:off x="2064" y="1797"/>
              <a:ext cx="545" cy="453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18" name="Oval 56"/>
            <p:cNvSpPr>
              <a:spLocks noChangeArrowheads="1"/>
            </p:cNvSpPr>
            <p:nvPr/>
          </p:nvSpPr>
          <p:spPr bwMode="auto">
            <a:xfrm>
              <a:off x="1610" y="1797"/>
              <a:ext cx="545" cy="453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19" name="Oval 57"/>
            <p:cNvSpPr>
              <a:spLocks noChangeArrowheads="1"/>
            </p:cNvSpPr>
            <p:nvPr/>
          </p:nvSpPr>
          <p:spPr bwMode="auto">
            <a:xfrm>
              <a:off x="1247" y="1797"/>
              <a:ext cx="545" cy="453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20" name="Oval 58"/>
            <p:cNvSpPr>
              <a:spLocks noChangeArrowheads="1"/>
            </p:cNvSpPr>
            <p:nvPr/>
          </p:nvSpPr>
          <p:spPr bwMode="auto">
            <a:xfrm>
              <a:off x="930" y="1706"/>
              <a:ext cx="545" cy="453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21" name="Oval 59"/>
            <p:cNvSpPr>
              <a:spLocks noChangeArrowheads="1"/>
            </p:cNvSpPr>
            <p:nvPr/>
          </p:nvSpPr>
          <p:spPr bwMode="auto">
            <a:xfrm>
              <a:off x="884" y="1525"/>
              <a:ext cx="545" cy="453"/>
            </a:xfrm>
            <a:prstGeom prst="ellipse">
              <a:avLst/>
            </a:prstGeom>
            <a:solidFill>
              <a:srgbClr val="B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322" name="Group 60"/>
          <p:cNvGrpSpPr>
            <a:grpSpLocks/>
          </p:cNvGrpSpPr>
          <p:nvPr/>
        </p:nvGrpSpPr>
        <p:grpSpPr bwMode="auto">
          <a:xfrm>
            <a:off x="434975" y="719684"/>
            <a:ext cx="3097213" cy="1511300"/>
            <a:chOff x="884" y="1298"/>
            <a:chExt cx="1951" cy="952"/>
          </a:xfrm>
        </p:grpSpPr>
        <p:sp>
          <p:nvSpPr>
            <p:cNvPr id="323" name="Oval 61"/>
            <p:cNvSpPr>
              <a:spLocks noChangeArrowheads="1"/>
            </p:cNvSpPr>
            <p:nvPr/>
          </p:nvSpPr>
          <p:spPr bwMode="auto">
            <a:xfrm>
              <a:off x="930" y="1480"/>
              <a:ext cx="1814" cy="635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24" name="Oval 62"/>
            <p:cNvSpPr>
              <a:spLocks noChangeArrowheads="1"/>
            </p:cNvSpPr>
            <p:nvPr/>
          </p:nvSpPr>
          <p:spPr bwMode="auto">
            <a:xfrm>
              <a:off x="1156" y="1344"/>
              <a:ext cx="545" cy="453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25" name="Oval 63"/>
            <p:cNvSpPr>
              <a:spLocks noChangeArrowheads="1"/>
            </p:cNvSpPr>
            <p:nvPr/>
          </p:nvSpPr>
          <p:spPr bwMode="auto">
            <a:xfrm>
              <a:off x="1565" y="1298"/>
              <a:ext cx="545" cy="453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26" name="Oval 64"/>
            <p:cNvSpPr>
              <a:spLocks noChangeArrowheads="1"/>
            </p:cNvSpPr>
            <p:nvPr/>
          </p:nvSpPr>
          <p:spPr bwMode="auto">
            <a:xfrm>
              <a:off x="1973" y="1389"/>
              <a:ext cx="545" cy="453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27" name="Oval 65"/>
            <p:cNvSpPr>
              <a:spLocks noChangeArrowheads="1"/>
            </p:cNvSpPr>
            <p:nvPr/>
          </p:nvSpPr>
          <p:spPr bwMode="auto">
            <a:xfrm>
              <a:off x="2290" y="1570"/>
              <a:ext cx="545" cy="453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28" name="Oval 66"/>
            <p:cNvSpPr>
              <a:spLocks noChangeArrowheads="1"/>
            </p:cNvSpPr>
            <p:nvPr/>
          </p:nvSpPr>
          <p:spPr bwMode="auto">
            <a:xfrm>
              <a:off x="2064" y="1797"/>
              <a:ext cx="545" cy="453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29" name="Oval 67"/>
            <p:cNvSpPr>
              <a:spLocks noChangeArrowheads="1"/>
            </p:cNvSpPr>
            <p:nvPr/>
          </p:nvSpPr>
          <p:spPr bwMode="auto">
            <a:xfrm>
              <a:off x="1610" y="1797"/>
              <a:ext cx="545" cy="453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30" name="Oval 68"/>
            <p:cNvSpPr>
              <a:spLocks noChangeArrowheads="1"/>
            </p:cNvSpPr>
            <p:nvPr/>
          </p:nvSpPr>
          <p:spPr bwMode="auto">
            <a:xfrm>
              <a:off x="1247" y="1797"/>
              <a:ext cx="545" cy="453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31" name="Oval 69"/>
            <p:cNvSpPr>
              <a:spLocks noChangeArrowheads="1"/>
            </p:cNvSpPr>
            <p:nvPr/>
          </p:nvSpPr>
          <p:spPr bwMode="auto">
            <a:xfrm>
              <a:off x="930" y="1706"/>
              <a:ext cx="545" cy="453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32" name="Oval 70"/>
            <p:cNvSpPr>
              <a:spLocks noChangeArrowheads="1"/>
            </p:cNvSpPr>
            <p:nvPr/>
          </p:nvSpPr>
          <p:spPr bwMode="auto">
            <a:xfrm>
              <a:off x="884" y="1525"/>
              <a:ext cx="545" cy="453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333" name="Rectangle 72"/>
          <p:cNvSpPr>
            <a:spLocks noChangeArrowheads="1"/>
          </p:cNvSpPr>
          <p:nvPr/>
        </p:nvSpPr>
        <p:spPr bwMode="auto">
          <a:xfrm>
            <a:off x="539750" y="3699421"/>
            <a:ext cx="1079500" cy="954088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3333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34" name="AutoShape 73"/>
          <p:cNvSpPr>
            <a:spLocks noChangeArrowheads="1"/>
          </p:cNvSpPr>
          <p:nvPr/>
        </p:nvSpPr>
        <p:spPr bwMode="auto">
          <a:xfrm>
            <a:off x="669925" y="4336009"/>
            <a:ext cx="173038" cy="158750"/>
          </a:xfrm>
          <a:prstGeom prst="chevron">
            <a:avLst>
              <a:gd name="adj" fmla="val 27250"/>
            </a:avLst>
          </a:prstGeom>
          <a:solidFill>
            <a:srgbClr val="C0C0C0"/>
          </a:solidFill>
          <a:ln w="19050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35" name="AutoShape 74"/>
          <p:cNvSpPr>
            <a:spLocks noChangeArrowheads="1"/>
          </p:cNvSpPr>
          <p:nvPr/>
        </p:nvSpPr>
        <p:spPr bwMode="auto">
          <a:xfrm>
            <a:off x="1014413" y="4336009"/>
            <a:ext cx="173037" cy="158750"/>
          </a:xfrm>
          <a:prstGeom prst="homePlate">
            <a:avLst>
              <a:gd name="adj" fmla="val 27250"/>
            </a:avLst>
          </a:prstGeom>
          <a:solidFill>
            <a:srgbClr val="C0C0C0"/>
          </a:solidFill>
          <a:ln w="19050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36" name="Oval 75"/>
          <p:cNvSpPr>
            <a:spLocks noChangeArrowheads="1"/>
          </p:cNvSpPr>
          <p:nvPr/>
        </p:nvSpPr>
        <p:spPr bwMode="auto">
          <a:xfrm>
            <a:off x="1317625" y="4336009"/>
            <a:ext cx="214313" cy="158750"/>
          </a:xfrm>
          <a:prstGeom prst="ellipse">
            <a:avLst/>
          </a:prstGeom>
          <a:solidFill>
            <a:srgbClr val="C0C0C0"/>
          </a:solidFill>
          <a:ln w="19050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37" name="Line 76"/>
          <p:cNvSpPr>
            <a:spLocks noChangeShapeType="1"/>
          </p:cNvSpPr>
          <p:nvPr/>
        </p:nvSpPr>
        <p:spPr bwMode="auto">
          <a:xfrm flipV="1">
            <a:off x="755650" y="3977234"/>
            <a:ext cx="346075" cy="358775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38" name="Line 77"/>
          <p:cNvSpPr>
            <a:spLocks noChangeShapeType="1"/>
          </p:cNvSpPr>
          <p:nvPr/>
        </p:nvSpPr>
        <p:spPr bwMode="auto">
          <a:xfrm flipV="1">
            <a:off x="1101725" y="3977234"/>
            <a:ext cx="0" cy="358775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39" name="Line 78"/>
          <p:cNvSpPr>
            <a:spLocks noChangeShapeType="1"/>
          </p:cNvSpPr>
          <p:nvPr/>
        </p:nvSpPr>
        <p:spPr bwMode="auto">
          <a:xfrm flipH="1" flipV="1">
            <a:off x="1101725" y="3977234"/>
            <a:ext cx="301625" cy="358775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40" name="Rectangle 79"/>
          <p:cNvSpPr>
            <a:spLocks noChangeArrowheads="1"/>
          </p:cNvSpPr>
          <p:nvPr/>
        </p:nvSpPr>
        <p:spPr bwMode="auto">
          <a:xfrm>
            <a:off x="971550" y="3858171"/>
            <a:ext cx="258763" cy="119063"/>
          </a:xfrm>
          <a:prstGeom prst="rect">
            <a:avLst/>
          </a:prstGeom>
          <a:solidFill>
            <a:srgbClr val="C0C0C0"/>
          </a:solidFill>
          <a:ln w="19050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41" name="Rectangle 80"/>
          <p:cNvSpPr>
            <a:spLocks noChangeArrowheads="1"/>
          </p:cNvSpPr>
          <p:nvPr/>
        </p:nvSpPr>
        <p:spPr bwMode="auto">
          <a:xfrm>
            <a:off x="539750" y="3500984"/>
            <a:ext cx="1079500" cy="198437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3333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Как есть</a:t>
            </a:r>
          </a:p>
        </p:txBody>
      </p:sp>
      <p:grpSp>
        <p:nvGrpSpPr>
          <p:cNvPr id="342" name="Group 81"/>
          <p:cNvGrpSpPr>
            <a:grpSpLocks/>
          </p:cNvGrpSpPr>
          <p:nvPr/>
        </p:nvGrpSpPr>
        <p:grpSpPr bwMode="auto">
          <a:xfrm>
            <a:off x="4716463" y="4796384"/>
            <a:ext cx="1079500" cy="1152525"/>
            <a:chOff x="3198" y="2942"/>
            <a:chExt cx="680" cy="726"/>
          </a:xfrm>
        </p:grpSpPr>
        <p:sp>
          <p:nvSpPr>
            <p:cNvPr id="343" name="Rectangle 82"/>
            <p:cNvSpPr>
              <a:spLocks noChangeArrowheads="1"/>
            </p:cNvSpPr>
            <p:nvPr/>
          </p:nvSpPr>
          <p:spPr bwMode="auto">
            <a:xfrm>
              <a:off x="3198" y="3067"/>
              <a:ext cx="680" cy="601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44" name="AutoShape 83"/>
            <p:cNvSpPr>
              <a:spLocks noChangeArrowheads="1"/>
            </p:cNvSpPr>
            <p:nvPr/>
          </p:nvSpPr>
          <p:spPr bwMode="auto">
            <a:xfrm>
              <a:off x="3280" y="3468"/>
              <a:ext cx="109" cy="100"/>
            </a:xfrm>
            <a:prstGeom prst="chevron">
              <a:avLst>
                <a:gd name="adj" fmla="val 27250"/>
              </a:avLst>
            </a:prstGeom>
            <a:solidFill>
              <a:srgbClr val="C0C0C0"/>
            </a:solidFill>
            <a:ln w="19050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45" name="AutoShape 84"/>
            <p:cNvSpPr>
              <a:spLocks noChangeArrowheads="1"/>
            </p:cNvSpPr>
            <p:nvPr/>
          </p:nvSpPr>
          <p:spPr bwMode="auto">
            <a:xfrm>
              <a:off x="3497" y="3468"/>
              <a:ext cx="109" cy="100"/>
            </a:xfrm>
            <a:prstGeom prst="homePlate">
              <a:avLst>
                <a:gd name="adj" fmla="val 27250"/>
              </a:avLst>
            </a:prstGeom>
            <a:solidFill>
              <a:srgbClr val="C0C0C0"/>
            </a:solidFill>
            <a:ln w="19050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46" name="Oval 85"/>
            <p:cNvSpPr>
              <a:spLocks noChangeArrowheads="1"/>
            </p:cNvSpPr>
            <p:nvPr/>
          </p:nvSpPr>
          <p:spPr bwMode="auto">
            <a:xfrm>
              <a:off x="3688" y="3468"/>
              <a:ext cx="135" cy="100"/>
            </a:xfrm>
            <a:prstGeom prst="ellipse">
              <a:avLst/>
            </a:prstGeom>
            <a:solidFill>
              <a:srgbClr val="C0C0C0"/>
            </a:solidFill>
            <a:ln w="19050" algn="ctr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47" name="Line 86"/>
            <p:cNvSpPr>
              <a:spLocks noChangeShapeType="1"/>
            </p:cNvSpPr>
            <p:nvPr/>
          </p:nvSpPr>
          <p:spPr bwMode="auto">
            <a:xfrm flipV="1">
              <a:off x="3334" y="3242"/>
              <a:ext cx="218" cy="226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48" name="Line 87"/>
            <p:cNvSpPr>
              <a:spLocks noChangeShapeType="1"/>
            </p:cNvSpPr>
            <p:nvPr/>
          </p:nvSpPr>
          <p:spPr bwMode="auto">
            <a:xfrm flipV="1">
              <a:off x="3552" y="3242"/>
              <a:ext cx="1" cy="226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49" name="Line 88"/>
            <p:cNvSpPr>
              <a:spLocks noChangeShapeType="1"/>
            </p:cNvSpPr>
            <p:nvPr/>
          </p:nvSpPr>
          <p:spPr bwMode="auto">
            <a:xfrm flipH="1" flipV="1">
              <a:off x="3552" y="3242"/>
              <a:ext cx="190" cy="226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50" name="Rectangle 89"/>
            <p:cNvSpPr>
              <a:spLocks noChangeArrowheads="1"/>
            </p:cNvSpPr>
            <p:nvPr/>
          </p:nvSpPr>
          <p:spPr bwMode="auto">
            <a:xfrm>
              <a:off x="3470" y="3167"/>
              <a:ext cx="163" cy="75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51" name="Rectangle 90"/>
            <p:cNvSpPr>
              <a:spLocks noChangeArrowheads="1"/>
            </p:cNvSpPr>
            <p:nvPr/>
          </p:nvSpPr>
          <p:spPr bwMode="auto">
            <a:xfrm>
              <a:off x="3198" y="2942"/>
              <a:ext cx="680" cy="125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Как надо</a:t>
              </a:r>
            </a:p>
          </p:txBody>
        </p:sp>
      </p:grpSp>
      <p:grpSp>
        <p:nvGrpSpPr>
          <p:cNvPr id="352" name="Group 91"/>
          <p:cNvGrpSpPr>
            <a:grpSpLocks/>
          </p:cNvGrpSpPr>
          <p:nvPr/>
        </p:nvGrpSpPr>
        <p:grpSpPr bwMode="auto">
          <a:xfrm>
            <a:off x="395288" y="692696"/>
            <a:ext cx="3097212" cy="1511300"/>
            <a:chOff x="884" y="1298"/>
            <a:chExt cx="1951" cy="952"/>
          </a:xfrm>
        </p:grpSpPr>
        <p:sp>
          <p:nvSpPr>
            <p:cNvPr id="353" name="Oval 92"/>
            <p:cNvSpPr>
              <a:spLocks noChangeArrowheads="1"/>
            </p:cNvSpPr>
            <p:nvPr/>
          </p:nvSpPr>
          <p:spPr bwMode="auto">
            <a:xfrm>
              <a:off x="930" y="1480"/>
              <a:ext cx="1814" cy="635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54" name="Oval 93"/>
            <p:cNvSpPr>
              <a:spLocks noChangeArrowheads="1"/>
            </p:cNvSpPr>
            <p:nvPr/>
          </p:nvSpPr>
          <p:spPr bwMode="auto">
            <a:xfrm>
              <a:off x="1156" y="1344"/>
              <a:ext cx="545" cy="453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55" name="Oval 94"/>
            <p:cNvSpPr>
              <a:spLocks noChangeArrowheads="1"/>
            </p:cNvSpPr>
            <p:nvPr/>
          </p:nvSpPr>
          <p:spPr bwMode="auto">
            <a:xfrm>
              <a:off x="1565" y="1298"/>
              <a:ext cx="545" cy="453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56" name="Oval 95"/>
            <p:cNvSpPr>
              <a:spLocks noChangeArrowheads="1"/>
            </p:cNvSpPr>
            <p:nvPr/>
          </p:nvSpPr>
          <p:spPr bwMode="auto">
            <a:xfrm>
              <a:off x="1973" y="1389"/>
              <a:ext cx="545" cy="453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57" name="Oval 96"/>
            <p:cNvSpPr>
              <a:spLocks noChangeArrowheads="1"/>
            </p:cNvSpPr>
            <p:nvPr/>
          </p:nvSpPr>
          <p:spPr bwMode="auto">
            <a:xfrm>
              <a:off x="2290" y="1570"/>
              <a:ext cx="545" cy="453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58" name="Oval 97"/>
            <p:cNvSpPr>
              <a:spLocks noChangeArrowheads="1"/>
            </p:cNvSpPr>
            <p:nvPr/>
          </p:nvSpPr>
          <p:spPr bwMode="auto">
            <a:xfrm>
              <a:off x="2064" y="1797"/>
              <a:ext cx="545" cy="453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59" name="Oval 98"/>
            <p:cNvSpPr>
              <a:spLocks noChangeArrowheads="1"/>
            </p:cNvSpPr>
            <p:nvPr/>
          </p:nvSpPr>
          <p:spPr bwMode="auto">
            <a:xfrm>
              <a:off x="1610" y="1797"/>
              <a:ext cx="545" cy="453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60" name="Oval 99"/>
            <p:cNvSpPr>
              <a:spLocks noChangeArrowheads="1"/>
            </p:cNvSpPr>
            <p:nvPr/>
          </p:nvSpPr>
          <p:spPr bwMode="auto">
            <a:xfrm>
              <a:off x="1247" y="1797"/>
              <a:ext cx="545" cy="453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61" name="Oval 100"/>
            <p:cNvSpPr>
              <a:spLocks noChangeArrowheads="1"/>
            </p:cNvSpPr>
            <p:nvPr/>
          </p:nvSpPr>
          <p:spPr bwMode="auto">
            <a:xfrm>
              <a:off x="930" y="1706"/>
              <a:ext cx="545" cy="453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62" name="Oval 101"/>
            <p:cNvSpPr>
              <a:spLocks noChangeArrowheads="1"/>
            </p:cNvSpPr>
            <p:nvPr/>
          </p:nvSpPr>
          <p:spPr bwMode="auto">
            <a:xfrm>
              <a:off x="884" y="1525"/>
              <a:ext cx="545" cy="453"/>
            </a:xfrm>
            <a:prstGeom prst="ellipse">
              <a:avLst/>
            </a:prstGeom>
            <a:solidFill>
              <a:srgbClr val="D1DC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363" name="Text Box 102"/>
          <p:cNvSpPr txBox="1">
            <a:spLocks noChangeArrowheads="1"/>
          </p:cNvSpPr>
          <p:nvPr/>
        </p:nvSpPr>
        <p:spPr bwMode="auto">
          <a:xfrm>
            <a:off x="684213" y="1268959"/>
            <a:ext cx="25209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Описание и диагностика архитектуры «как есть»</a:t>
            </a:r>
          </a:p>
        </p:txBody>
      </p:sp>
      <p:sp>
        <p:nvSpPr>
          <p:cNvPr id="364" name="Text Box 103"/>
          <p:cNvSpPr txBox="1">
            <a:spLocks noChangeArrowheads="1"/>
          </p:cNvSpPr>
          <p:nvPr/>
        </p:nvSpPr>
        <p:spPr bwMode="auto">
          <a:xfrm>
            <a:off x="7005638" y="4861471"/>
            <a:ext cx="18002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Анализ соответствий диагностикам и стратегиям</a:t>
            </a:r>
          </a:p>
        </p:txBody>
      </p:sp>
      <p:grpSp>
        <p:nvGrpSpPr>
          <p:cNvPr id="365" name="Group 104"/>
          <p:cNvGrpSpPr>
            <a:grpSpLocks/>
          </p:cNvGrpSpPr>
          <p:nvPr/>
        </p:nvGrpSpPr>
        <p:grpSpPr bwMode="auto">
          <a:xfrm>
            <a:off x="323850" y="4940846"/>
            <a:ext cx="3097213" cy="1250950"/>
            <a:chOff x="884" y="1298"/>
            <a:chExt cx="1951" cy="952"/>
          </a:xfrm>
        </p:grpSpPr>
        <p:sp>
          <p:nvSpPr>
            <p:cNvPr id="366" name="Oval 105"/>
            <p:cNvSpPr>
              <a:spLocks noChangeArrowheads="1"/>
            </p:cNvSpPr>
            <p:nvPr/>
          </p:nvSpPr>
          <p:spPr bwMode="auto">
            <a:xfrm>
              <a:off x="930" y="1480"/>
              <a:ext cx="1814" cy="635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67" name="Oval 106"/>
            <p:cNvSpPr>
              <a:spLocks noChangeArrowheads="1"/>
            </p:cNvSpPr>
            <p:nvPr/>
          </p:nvSpPr>
          <p:spPr bwMode="auto">
            <a:xfrm>
              <a:off x="1156" y="1344"/>
              <a:ext cx="545" cy="453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68" name="Oval 107"/>
            <p:cNvSpPr>
              <a:spLocks noChangeArrowheads="1"/>
            </p:cNvSpPr>
            <p:nvPr/>
          </p:nvSpPr>
          <p:spPr bwMode="auto">
            <a:xfrm>
              <a:off x="1565" y="1298"/>
              <a:ext cx="545" cy="453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69" name="Oval 108"/>
            <p:cNvSpPr>
              <a:spLocks noChangeArrowheads="1"/>
            </p:cNvSpPr>
            <p:nvPr/>
          </p:nvSpPr>
          <p:spPr bwMode="auto">
            <a:xfrm>
              <a:off x="1973" y="1389"/>
              <a:ext cx="545" cy="453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70" name="Oval 109"/>
            <p:cNvSpPr>
              <a:spLocks noChangeArrowheads="1"/>
            </p:cNvSpPr>
            <p:nvPr/>
          </p:nvSpPr>
          <p:spPr bwMode="auto">
            <a:xfrm>
              <a:off x="2290" y="1570"/>
              <a:ext cx="545" cy="453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71" name="Oval 110"/>
            <p:cNvSpPr>
              <a:spLocks noChangeArrowheads="1"/>
            </p:cNvSpPr>
            <p:nvPr/>
          </p:nvSpPr>
          <p:spPr bwMode="auto">
            <a:xfrm>
              <a:off x="2064" y="1797"/>
              <a:ext cx="545" cy="453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72" name="Oval 111"/>
            <p:cNvSpPr>
              <a:spLocks noChangeArrowheads="1"/>
            </p:cNvSpPr>
            <p:nvPr/>
          </p:nvSpPr>
          <p:spPr bwMode="auto">
            <a:xfrm>
              <a:off x="1610" y="1797"/>
              <a:ext cx="545" cy="453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73" name="Oval 112"/>
            <p:cNvSpPr>
              <a:spLocks noChangeArrowheads="1"/>
            </p:cNvSpPr>
            <p:nvPr/>
          </p:nvSpPr>
          <p:spPr bwMode="auto">
            <a:xfrm>
              <a:off x="1247" y="1797"/>
              <a:ext cx="545" cy="453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74" name="Oval 113"/>
            <p:cNvSpPr>
              <a:spLocks noChangeArrowheads="1"/>
            </p:cNvSpPr>
            <p:nvPr/>
          </p:nvSpPr>
          <p:spPr bwMode="auto">
            <a:xfrm>
              <a:off x="930" y="1706"/>
              <a:ext cx="545" cy="453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75" name="Oval 114"/>
            <p:cNvSpPr>
              <a:spLocks noChangeArrowheads="1"/>
            </p:cNvSpPr>
            <p:nvPr/>
          </p:nvSpPr>
          <p:spPr bwMode="auto">
            <a:xfrm>
              <a:off x="884" y="1525"/>
              <a:ext cx="545" cy="453"/>
            </a:xfrm>
            <a:prstGeom prst="ellipse">
              <a:avLst/>
            </a:prstGeom>
            <a:solidFill>
              <a:srgbClr val="FF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376" name="Text Box 115"/>
          <p:cNvSpPr txBox="1">
            <a:spLocks noChangeArrowheads="1"/>
          </p:cNvSpPr>
          <p:nvPr/>
        </p:nvSpPr>
        <p:spPr bwMode="auto">
          <a:xfrm>
            <a:off x="900113" y="5228184"/>
            <a:ext cx="18002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Проектирование архитектуры       «как надо»</a:t>
            </a:r>
          </a:p>
        </p:txBody>
      </p:sp>
      <p:pic>
        <p:nvPicPr>
          <p:cNvPr id="377" name="Picture 117" descr="Graphic 9-wni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88" y="1340396"/>
            <a:ext cx="1093787" cy="1216025"/>
          </a:xfrm>
          <a:prstGeom prst="rect">
            <a:avLst/>
          </a:prstGeom>
          <a:solidFill>
            <a:srgbClr val="B1CAC6"/>
          </a:solidFill>
          <a:ln w="9525">
            <a:solidFill>
              <a:srgbClr val="B1CAC6"/>
            </a:solidFill>
            <a:miter lim="800000"/>
            <a:headEnd/>
            <a:tailEnd/>
          </a:ln>
        </p:spPr>
      </p:pic>
      <p:sp>
        <p:nvSpPr>
          <p:cNvPr id="378" name="AutoShape 118"/>
          <p:cNvSpPr>
            <a:spLocks noChangeArrowheads="1"/>
          </p:cNvSpPr>
          <p:nvPr/>
        </p:nvSpPr>
        <p:spPr bwMode="auto">
          <a:xfrm>
            <a:off x="4067175" y="2313534"/>
            <a:ext cx="1223963" cy="323850"/>
          </a:xfrm>
          <a:prstGeom prst="rtTriangle">
            <a:avLst/>
          </a:prstGeom>
          <a:solidFill>
            <a:srgbClr val="B1CA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 useBgFill="1">
        <p:nvSpPr>
          <p:cNvPr id="379" name="AutoShape 119"/>
          <p:cNvSpPr>
            <a:spLocks noChangeArrowheads="1"/>
          </p:cNvSpPr>
          <p:nvPr/>
        </p:nvSpPr>
        <p:spPr bwMode="auto">
          <a:xfrm>
            <a:off x="4714875" y="2313534"/>
            <a:ext cx="1873250" cy="323850"/>
          </a:xfrm>
          <a:prstGeom prst="triangle">
            <a:avLst>
              <a:gd name="adj" fmla="val 50000"/>
            </a:avLst>
          </a:prstGeom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80" name="Freeform 120"/>
          <p:cNvSpPr>
            <a:spLocks/>
          </p:cNvSpPr>
          <p:nvPr/>
        </p:nvSpPr>
        <p:spPr bwMode="auto">
          <a:xfrm flipH="1">
            <a:off x="827088" y="1772196"/>
            <a:ext cx="962025" cy="1693863"/>
          </a:xfrm>
          <a:custGeom>
            <a:avLst/>
            <a:gdLst>
              <a:gd name="T0" fmla="*/ 2147483647 w 606"/>
              <a:gd name="T1" fmla="*/ 2147483647 h 1067"/>
              <a:gd name="T2" fmla="*/ 2147483647 w 606"/>
              <a:gd name="T3" fmla="*/ 2147483647 h 1067"/>
              <a:gd name="T4" fmla="*/ 2147483647 w 606"/>
              <a:gd name="T5" fmla="*/ 2147483647 h 1067"/>
              <a:gd name="T6" fmla="*/ 2147483647 w 606"/>
              <a:gd name="T7" fmla="*/ 2147483647 h 1067"/>
              <a:gd name="T8" fmla="*/ 2147483647 w 606"/>
              <a:gd name="T9" fmla="*/ 2147483647 h 1067"/>
              <a:gd name="T10" fmla="*/ 0 w 606"/>
              <a:gd name="T11" fmla="*/ 2147483647 h 1067"/>
              <a:gd name="T12" fmla="*/ 2147483647 w 606"/>
              <a:gd name="T13" fmla="*/ 2147483647 h 106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06"/>
              <a:gd name="T22" fmla="*/ 0 h 1067"/>
              <a:gd name="T23" fmla="*/ 606 w 606"/>
              <a:gd name="T24" fmla="*/ 1067 h 106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06" h="1067">
                <a:moveTo>
                  <a:pt x="386" y="798"/>
                </a:moveTo>
                <a:lnTo>
                  <a:pt x="291" y="754"/>
                </a:lnTo>
                <a:lnTo>
                  <a:pt x="453" y="1067"/>
                </a:lnTo>
                <a:lnTo>
                  <a:pt x="606" y="753"/>
                </a:lnTo>
                <a:lnTo>
                  <a:pt x="516" y="798"/>
                </a:lnTo>
                <a:cubicBezTo>
                  <a:pt x="516" y="0"/>
                  <a:pt x="312" y="99"/>
                  <a:pt x="0" y="67"/>
                </a:cubicBezTo>
                <a:cubicBezTo>
                  <a:pt x="299" y="117"/>
                  <a:pt x="380" y="66"/>
                  <a:pt x="386" y="798"/>
                </a:cubicBezTo>
                <a:close/>
              </a:path>
            </a:pathLst>
          </a:cu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81" name="Freeform 121"/>
          <p:cNvSpPr>
            <a:spLocks/>
          </p:cNvSpPr>
          <p:nvPr/>
        </p:nvSpPr>
        <p:spPr bwMode="auto">
          <a:xfrm flipH="1">
            <a:off x="793750" y="1757909"/>
            <a:ext cx="962025" cy="1693862"/>
          </a:xfrm>
          <a:custGeom>
            <a:avLst/>
            <a:gdLst>
              <a:gd name="T0" fmla="*/ 2147483647 w 606"/>
              <a:gd name="T1" fmla="*/ 2147483647 h 1067"/>
              <a:gd name="T2" fmla="*/ 2147483647 w 606"/>
              <a:gd name="T3" fmla="*/ 2147483647 h 1067"/>
              <a:gd name="T4" fmla="*/ 2147483647 w 606"/>
              <a:gd name="T5" fmla="*/ 2147483647 h 1067"/>
              <a:gd name="T6" fmla="*/ 2147483647 w 606"/>
              <a:gd name="T7" fmla="*/ 2147483647 h 1067"/>
              <a:gd name="T8" fmla="*/ 2147483647 w 606"/>
              <a:gd name="T9" fmla="*/ 2147483647 h 1067"/>
              <a:gd name="T10" fmla="*/ 0 w 606"/>
              <a:gd name="T11" fmla="*/ 2147483647 h 1067"/>
              <a:gd name="T12" fmla="*/ 2147483647 w 606"/>
              <a:gd name="T13" fmla="*/ 2147483647 h 106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06"/>
              <a:gd name="T22" fmla="*/ 0 h 1067"/>
              <a:gd name="T23" fmla="*/ 606 w 606"/>
              <a:gd name="T24" fmla="*/ 1067 h 106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06" h="1067">
                <a:moveTo>
                  <a:pt x="386" y="798"/>
                </a:moveTo>
                <a:lnTo>
                  <a:pt x="291" y="754"/>
                </a:lnTo>
                <a:lnTo>
                  <a:pt x="453" y="1067"/>
                </a:lnTo>
                <a:lnTo>
                  <a:pt x="606" y="753"/>
                </a:lnTo>
                <a:lnTo>
                  <a:pt x="516" y="798"/>
                </a:lnTo>
                <a:cubicBezTo>
                  <a:pt x="516" y="0"/>
                  <a:pt x="312" y="99"/>
                  <a:pt x="0" y="67"/>
                </a:cubicBezTo>
                <a:cubicBezTo>
                  <a:pt x="299" y="117"/>
                  <a:pt x="380" y="66"/>
                  <a:pt x="386" y="798"/>
                </a:cubicBezTo>
                <a:close/>
              </a:path>
            </a:pathLst>
          </a:custGeom>
          <a:solidFill>
            <a:srgbClr val="D1DCF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82" name="Freeform 122"/>
          <p:cNvSpPr>
            <a:spLocks/>
          </p:cNvSpPr>
          <p:nvPr/>
        </p:nvSpPr>
        <p:spPr bwMode="auto">
          <a:xfrm rot="1326184">
            <a:off x="2728913" y="5219700"/>
            <a:ext cx="1871662" cy="1162050"/>
          </a:xfrm>
          <a:custGeom>
            <a:avLst/>
            <a:gdLst>
              <a:gd name="T0" fmla="*/ 0 w 2524"/>
              <a:gd name="T1" fmla="*/ 2147483647 h 1566"/>
              <a:gd name="T2" fmla="*/ 2147483647 w 2524"/>
              <a:gd name="T3" fmla="*/ 2147483647 h 1566"/>
              <a:gd name="T4" fmla="*/ 2147483647 w 2524"/>
              <a:gd name="T5" fmla="*/ 0 h 1566"/>
              <a:gd name="T6" fmla="*/ 2147483647 w 2524"/>
              <a:gd name="T7" fmla="*/ 2147483647 h 1566"/>
              <a:gd name="T8" fmla="*/ 2147483647 w 2524"/>
              <a:gd name="T9" fmla="*/ 2147483647 h 1566"/>
              <a:gd name="T10" fmla="*/ 2147483647 w 2524"/>
              <a:gd name="T11" fmla="*/ 2147483647 h 1566"/>
              <a:gd name="T12" fmla="*/ 2147483647 w 2524"/>
              <a:gd name="T13" fmla="*/ 2147483647 h 1566"/>
              <a:gd name="T14" fmla="*/ 0 w 2524"/>
              <a:gd name="T15" fmla="*/ 2147483647 h 15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24"/>
              <a:gd name="T25" fmla="*/ 0 h 1566"/>
              <a:gd name="T26" fmla="*/ 2524 w 2524"/>
              <a:gd name="T27" fmla="*/ 1566 h 15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24" h="1566">
                <a:moveTo>
                  <a:pt x="0" y="1075"/>
                </a:moveTo>
                <a:cubicBezTo>
                  <a:pt x="285" y="707"/>
                  <a:pt x="1289" y="190"/>
                  <a:pt x="1969" y="160"/>
                </a:cubicBezTo>
                <a:lnTo>
                  <a:pt x="1805" y="0"/>
                </a:lnTo>
                <a:lnTo>
                  <a:pt x="2524" y="184"/>
                </a:lnTo>
                <a:lnTo>
                  <a:pt x="1841" y="374"/>
                </a:lnTo>
                <a:lnTo>
                  <a:pt x="1977" y="220"/>
                </a:lnTo>
                <a:cubicBezTo>
                  <a:pt x="1603" y="279"/>
                  <a:pt x="760" y="547"/>
                  <a:pt x="154" y="1566"/>
                </a:cubicBezTo>
                <a:lnTo>
                  <a:pt x="0" y="1075"/>
                </a:lnTo>
                <a:close/>
              </a:path>
            </a:pathLst>
          </a:custGeom>
          <a:solidFill>
            <a:srgbClr val="B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83" name="Freeform 123"/>
          <p:cNvSpPr>
            <a:spLocks/>
          </p:cNvSpPr>
          <p:nvPr/>
        </p:nvSpPr>
        <p:spPr bwMode="auto">
          <a:xfrm rot="1326184">
            <a:off x="2700338" y="5189538"/>
            <a:ext cx="1871662" cy="1162050"/>
          </a:xfrm>
          <a:custGeom>
            <a:avLst/>
            <a:gdLst>
              <a:gd name="T0" fmla="*/ 0 w 2524"/>
              <a:gd name="T1" fmla="*/ 2147483647 h 1566"/>
              <a:gd name="T2" fmla="*/ 2147483647 w 2524"/>
              <a:gd name="T3" fmla="*/ 2147483647 h 1566"/>
              <a:gd name="T4" fmla="*/ 2147483647 w 2524"/>
              <a:gd name="T5" fmla="*/ 0 h 1566"/>
              <a:gd name="T6" fmla="*/ 2147483647 w 2524"/>
              <a:gd name="T7" fmla="*/ 2147483647 h 1566"/>
              <a:gd name="T8" fmla="*/ 2147483647 w 2524"/>
              <a:gd name="T9" fmla="*/ 2147483647 h 1566"/>
              <a:gd name="T10" fmla="*/ 2147483647 w 2524"/>
              <a:gd name="T11" fmla="*/ 2147483647 h 1566"/>
              <a:gd name="T12" fmla="*/ 2147483647 w 2524"/>
              <a:gd name="T13" fmla="*/ 2147483647 h 1566"/>
              <a:gd name="T14" fmla="*/ 0 w 2524"/>
              <a:gd name="T15" fmla="*/ 2147483647 h 15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24"/>
              <a:gd name="T25" fmla="*/ 0 h 1566"/>
              <a:gd name="T26" fmla="*/ 2524 w 2524"/>
              <a:gd name="T27" fmla="*/ 1566 h 15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24" h="1566">
                <a:moveTo>
                  <a:pt x="0" y="1075"/>
                </a:moveTo>
                <a:cubicBezTo>
                  <a:pt x="285" y="707"/>
                  <a:pt x="1289" y="190"/>
                  <a:pt x="1969" y="160"/>
                </a:cubicBezTo>
                <a:lnTo>
                  <a:pt x="1805" y="0"/>
                </a:lnTo>
                <a:lnTo>
                  <a:pt x="2524" y="184"/>
                </a:lnTo>
                <a:lnTo>
                  <a:pt x="1841" y="374"/>
                </a:lnTo>
                <a:lnTo>
                  <a:pt x="1977" y="220"/>
                </a:lnTo>
                <a:cubicBezTo>
                  <a:pt x="1603" y="279"/>
                  <a:pt x="760" y="547"/>
                  <a:pt x="154" y="1566"/>
                </a:cubicBezTo>
                <a:lnTo>
                  <a:pt x="0" y="1075"/>
                </a:lnTo>
                <a:close/>
              </a:path>
            </a:pathLst>
          </a:custGeom>
          <a:solidFill>
            <a:srgbClr val="FF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84" name="AutoShape 124"/>
          <p:cNvSpPr>
            <a:spLocks noChangeArrowheads="1"/>
          </p:cNvSpPr>
          <p:nvPr/>
        </p:nvSpPr>
        <p:spPr bwMode="auto">
          <a:xfrm>
            <a:off x="1763713" y="2924721"/>
            <a:ext cx="1295400" cy="1152525"/>
          </a:xfrm>
          <a:prstGeom prst="homePlate">
            <a:avLst>
              <a:gd name="adj" fmla="val 28099"/>
            </a:avLst>
          </a:prstGeom>
          <a:solidFill>
            <a:srgbClr val="E6E6EB"/>
          </a:solidFill>
          <a:ln w="38100" algn="ctr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85" name="Oval 125"/>
          <p:cNvSpPr>
            <a:spLocks noChangeArrowheads="1"/>
          </p:cNvSpPr>
          <p:nvPr/>
        </p:nvSpPr>
        <p:spPr bwMode="auto">
          <a:xfrm>
            <a:off x="1908175" y="3212059"/>
            <a:ext cx="431800" cy="431800"/>
          </a:xfrm>
          <a:prstGeom prst="ellipse">
            <a:avLst/>
          </a:prstGeom>
          <a:noFill/>
          <a:ln w="38100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86" name="Line 126"/>
          <p:cNvSpPr>
            <a:spLocks noChangeShapeType="1"/>
          </p:cNvSpPr>
          <p:nvPr/>
        </p:nvSpPr>
        <p:spPr bwMode="auto">
          <a:xfrm>
            <a:off x="2268538" y="3572421"/>
            <a:ext cx="287337" cy="288925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87" name="Freeform 127"/>
          <p:cNvSpPr>
            <a:spLocks/>
          </p:cNvSpPr>
          <p:nvPr/>
        </p:nvSpPr>
        <p:spPr bwMode="auto">
          <a:xfrm rot="596784" flipV="1">
            <a:off x="2474913" y="3786734"/>
            <a:ext cx="2303462" cy="1296987"/>
          </a:xfrm>
          <a:custGeom>
            <a:avLst/>
            <a:gdLst>
              <a:gd name="T0" fmla="*/ 0 w 2524"/>
              <a:gd name="T1" fmla="*/ 2147483647 h 1566"/>
              <a:gd name="T2" fmla="*/ 2147483647 w 2524"/>
              <a:gd name="T3" fmla="*/ 2147483647 h 1566"/>
              <a:gd name="T4" fmla="*/ 2147483647 w 2524"/>
              <a:gd name="T5" fmla="*/ 0 h 1566"/>
              <a:gd name="T6" fmla="*/ 2147483647 w 2524"/>
              <a:gd name="T7" fmla="*/ 2147483647 h 1566"/>
              <a:gd name="T8" fmla="*/ 2147483647 w 2524"/>
              <a:gd name="T9" fmla="*/ 2147483647 h 1566"/>
              <a:gd name="T10" fmla="*/ 2147483647 w 2524"/>
              <a:gd name="T11" fmla="*/ 2147483647 h 1566"/>
              <a:gd name="T12" fmla="*/ 2147483647 w 2524"/>
              <a:gd name="T13" fmla="*/ 2147483647 h 1566"/>
              <a:gd name="T14" fmla="*/ 0 w 2524"/>
              <a:gd name="T15" fmla="*/ 2147483647 h 15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24"/>
              <a:gd name="T25" fmla="*/ 0 h 1566"/>
              <a:gd name="T26" fmla="*/ 2524 w 2524"/>
              <a:gd name="T27" fmla="*/ 1566 h 15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24" h="1566">
                <a:moveTo>
                  <a:pt x="0" y="1075"/>
                </a:moveTo>
                <a:cubicBezTo>
                  <a:pt x="285" y="707"/>
                  <a:pt x="1289" y="190"/>
                  <a:pt x="1969" y="160"/>
                </a:cubicBezTo>
                <a:lnTo>
                  <a:pt x="1805" y="0"/>
                </a:lnTo>
                <a:lnTo>
                  <a:pt x="2524" y="184"/>
                </a:lnTo>
                <a:lnTo>
                  <a:pt x="1841" y="374"/>
                </a:lnTo>
                <a:lnTo>
                  <a:pt x="1977" y="220"/>
                </a:lnTo>
                <a:cubicBezTo>
                  <a:pt x="1603" y="279"/>
                  <a:pt x="760" y="547"/>
                  <a:pt x="154" y="1566"/>
                </a:cubicBezTo>
                <a:lnTo>
                  <a:pt x="0" y="1075"/>
                </a:lnTo>
                <a:close/>
              </a:path>
            </a:pathLst>
          </a:custGeom>
          <a:solidFill>
            <a:srgbClr val="00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88" name="Freeform 128"/>
          <p:cNvSpPr>
            <a:spLocks/>
          </p:cNvSpPr>
          <p:nvPr/>
        </p:nvSpPr>
        <p:spPr bwMode="auto">
          <a:xfrm rot="596784" flipV="1">
            <a:off x="2484438" y="3745459"/>
            <a:ext cx="2303462" cy="1296987"/>
          </a:xfrm>
          <a:custGeom>
            <a:avLst/>
            <a:gdLst>
              <a:gd name="T0" fmla="*/ 0 w 2524"/>
              <a:gd name="T1" fmla="*/ 2147483647 h 1566"/>
              <a:gd name="T2" fmla="*/ 2147483647 w 2524"/>
              <a:gd name="T3" fmla="*/ 2147483647 h 1566"/>
              <a:gd name="T4" fmla="*/ 2147483647 w 2524"/>
              <a:gd name="T5" fmla="*/ 0 h 1566"/>
              <a:gd name="T6" fmla="*/ 2147483647 w 2524"/>
              <a:gd name="T7" fmla="*/ 2147483647 h 1566"/>
              <a:gd name="T8" fmla="*/ 2147483647 w 2524"/>
              <a:gd name="T9" fmla="*/ 2147483647 h 1566"/>
              <a:gd name="T10" fmla="*/ 2147483647 w 2524"/>
              <a:gd name="T11" fmla="*/ 2147483647 h 1566"/>
              <a:gd name="T12" fmla="*/ 2147483647 w 2524"/>
              <a:gd name="T13" fmla="*/ 2147483647 h 1566"/>
              <a:gd name="T14" fmla="*/ 0 w 2524"/>
              <a:gd name="T15" fmla="*/ 2147483647 h 15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24"/>
              <a:gd name="T25" fmla="*/ 0 h 1566"/>
              <a:gd name="T26" fmla="*/ 2524 w 2524"/>
              <a:gd name="T27" fmla="*/ 1566 h 15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24" h="1566">
                <a:moveTo>
                  <a:pt x="0" y="1075"/>
                </a:moveTo>
                <a:cubicBezTo>
                  <a:pt x="285" y="707"/>
                  <a:pt x="1289" y="190"/>
                  <a:pt x="1969" y="160"/>
                </a:cubicBezTo>
                <a:lnTo>
                  <a:pt x="1805" y="0"/>
                </a:lnTo>
                <a:lnTo>
                  <a:pt x="2524" y="184"/>
                </a:lnTo>
                <a:lnTo>
                  <a:pt x="1841" y="374"/>
                </a:lnTo>
                <a:lnTo>
                  <a:pt x="1977" y="220"/>
                </a:lnTo>
                <a:cubicBezTo>
                  <a:pt x="1603" y="279"/>
                  <a:pt x="760" y="547"/>
                  <a:pt x="154" y="1566"/>
                </a:cubicBezTo>
                <a:lnTo>
                  <a:pt x="0" y="1075"/>
                </a:lnTo>
                <a:close/>
              </a:path>
            </a:pathLst>
          </a:custGeom>
          <a:solidFill>
            <a:srgbClr val="E6E6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89" name="Freeform 129"/>
          <p:cNvSpPr>
            <a:spLocks/>
          </p:cNvSpPr>
          <p:nvPr/>
        </p:nvSpPr>
        <p:spPr bwMode="auto">
          <a:xfrm rot="16200000" flipV="1">
            <a:off x="6261100" y="727621"/>
            <a:ext cx="508000" cy="2159000"/>
          </a:xfrm>
          <a:custGeom>
            <a:avLst/>
            <a:gdLst>
              <a:gd name="T0" fmla="*/ 2147483647 w 407"/>
              <a:gd name="T1" fmla="*/ 2147483647 h 997"/>
              <a:gd name="T2" fmla="*/ 2147483647 w 407"/>
              <a:gd name="T3" fmla="*/ 2147483647 h 997"/>
              <a:gd name="T4" fmla="*/ 2147483647 w 407"/>
              <a:gd name="T5" fmla="*/ 2147483647 h 997"/>
              <a:gd name="T6" fmla="*/ 2147483647 w 407"/>
              <a:gd name="T7" fmla="*/ 2147483647 h 997"/>
              <a:gd name="T8" fmla="*/ 2147483647 w 407"/>
              <a:gd name="T9" fmla="*/ 2147483647 h 997"/>
              <a:gd name="T10" fmla="*/ 0 w 407"/>
              <a:gd name="T11" fmla="*/ 0 h 997"/>
              <a:gd name="T12" fmla="*/ 2147483647 w 407"/>
              <a:gd name="T13" fmla="*/ 2147483647 h 9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7"/>
              <a:gd name="T22" fmla="*/ 0 h 997"/>
              <a:gd name="T23" fmla="*/ 407 w 407"/>
              <a:gd name="T24" fmla="*/ 997 h 9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7" h="997">
                <a:moveTo>
                  <a:pt x="123" y="726"/>
                </a:moveTo>
                <a:lnTo>
                  <a:pt x="74" y="726"/>
                </a:lnTo>
                <a:lnTo>
                  <a:pt x="249" y="997"/>
                </a:lnTo>
                <a:lnTo>
                  <a:pt x="407" y="726"/>
                </a:lnTo>
                <a:lnTo>
                  <a:pt x="370" y="726"/>
                </a:lnTo>
                <a:cubicBezTo>
                  <a:pt x="370" y="726"/>
                  <a:pt x="345" y="237"/>
                  <a:pt x="0" y="0"/>
                </a:cubicBezTo>
                <a:cubicBezTo>
                  <a:pt x="207" y="438"/>
                  <a:pt x="123" y="726"/>
                  <a:pt x="123" y="726"/>
                </a:cubicBezTo>
                <a:close/>
              </a:path>
            </a:pathLst>
          </a:custGeom>
          <a:solidFill>
            <a:srgbClr val="FFD7A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90" name="Freeform 130"/>
          <p:cNvSpPr>
            <a:spLocks/>
          </p:cNvSpPr>
          <p:nvPr/>
        </p:nvSpPr>
        <p:spPr bwMode="auto">
          <a:xfrm>
            <a:off x="5335588" y="2554834"/>
            <a:ext cx="2454275" cy="2174875"/>
          </a:xfrm>
          <a:custGeom>
            <a:avLst/>
            <a:gdLst>
              <a:gd name="T0" fmla="*/ 2147483647 w 1546"/>
              <a:gd name="T1" fmla="*/ 2147483647 h 1370"/>
              <a:gd name="T2" fmla="*/ 2147483647 w 1546"/>
              <a:gd name="T3" fmla="*/ 2147483647 h 1370"/>
              <a:gd name="T4" fmla="*/ 0 w 1546"/>
              <a:gd name="T5" fmla="*/ 2147483647 h 1370"/>
              <a:gd name="T6" fmla="*/ 2147483647 w 1546"/>
              <a:gd name="T7" fmla="*/ 2147483647 h 1370"/>
              <a:gd name="T8" fmla="*/ 2147483647 w 1546"/>
              <a:gd name="T9" fmla="*/ 2147483647 h 1370"/>
              <a:gd name="T10" fmla="*/ 2147483647 w 1546"/>
              <a:gd name="T11" fmla="*/ 0 h 1370"/>
              <a:gd name="T12" fmla="*/ 2147483647 w 1546"/>
              <a:gd name="T13" fmla="*/ 2147483647 h 13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46"/>
              <a:gd name="T22" fmla="*/ 0 h 1370"/>
              <a:gd name="T23" fmla="*/ 1546 w 1546"/>
              <a:gd name="T24" fmla="*/ 1370 h 137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46" h="1370">
                <a:moveTo>
                  <a:pt x="287" y="1115"/>
                </a:moveTo>
                <a:cubicBezTo>
                  <a:pt x="303" y="1126"/>
                  <a:pt x="319" y="1137"/>
                  <a:pt x="319" y="1137"/>
                </a:cubicBezTo>
                <a:lnTo>
                  <a:pt x="0" y="1370"/>
                </a:lnTo>
                <a:lnTo>
                  <a:pt x="100" y="992"/>
                </a:lnTo>
                <a:cubicBezTo>
                  <a:pt x="100" y="992"/>
                  <a:pt x="112" y="1000"/>
                  <a:pt x="125" y="1008"/>
                </a:cubicBezTo>
                <a:cubicBezTo>
                  <a:pt x="400" y="598"/>
                  <a:pt x="823" y="50"/>
                  <a:pt x="1546" y="0"/>
                </a:cubicBezTo>
                <a:cubicBezTo>
                  <a:pt x="976" y="22"/>
                  <a:pt x="631" y="468"/>
                  <a:pt x="287" y="1115"/>
                </a:cubicBezTo>
                <a:close/>
              </a:path>
            </a:pathLst>
          </a:custGeom>
          <a:solidFill>
            <a:srgbClr val="964B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91" name="Freeform 131"/>
          <p:cNvSpPr>
            <a:spLocks/>
          </p:cNvSpPr>
          <p:nvPr/>
        </p:nvSpPr>
        <p:spPr bwMode="auto">
          <a:xfrm>
            <a:off x="5302250" y="2540546"/>
            <a:ext cx="2454275" cy="2174875"/>
          </a:xfrm>
          <a:custGeom>
            <a:avLst/>
            <a:gdLst>
              <a:gd name="T0" fmla="*/ 2147483647 w 1546"/>
              <a:gd name="T1" fmla="*/ 2147483647 h 1370"/>
              <a:gd name="T2" fmla="*/ 2147483647 w 1546"/>
              <a:gd name="T3" fmla="*/ 2147483647 h 1370"/>
              <a:gd name="T4" fmla="*/ 0 w 1546"/>
              <a:gd name="T5" fmla="*/ 2147483647 h 1370"/>
              <a:gd name="T6" fmla="*/ 2147483647 w 1546"/>
              <a:gd name="T7" fmla="*/ 2147483647 h 1370"/>
              <a:gd name="T8" fmla="*/ 2147483647 w 1546"/>
              <a:gd name="T9" fmla="*/ 2147483647 h 1370"/>
              <a:gd name="T10" fmla="*/ 2147483647 w 1546"/>
              <a:gd name="T11" fmla="*/ 0 h 1370"/>
              <a:gd name="T12" fmla="*/ 2147483647 w 1546"/>
              <a:gd name="T13" fmla="*/ 2147483647 h 13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46"/>
              <a:gd name="T22" fmla="*/ 0 h 1370"/>
              <a:gd name="T23" fmla="*/ 1546 w 1546"/>
              <a:gd name="T24" fmla="*/ 1370 h 137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46" h="1370">
                <a:moveTo>
                  <a:pt x="287" y="1115"/>
                </a:moveTo>
                <a:cubicBezTo>
                  <a:pt x="303" y="1126"/>
                  <a:pt x="319" y="1137"/>
                  <a:pt x="319" y="1137"/>
                </a:cubicBezTo>
                <a:lnTo>
                  <a:pt x="0" y="1370"/>
                </a:lnTo>
                <a:lnTo>
                  <a:pt x="100" y="992"/>
                </a:lnTo>
                <a:cubicBezTo>
                  <a:pt x="100" y="992"/>
                  <a:pt x="112" y="1000"/>
                  <a:pt x="125" y="1008"/>
                </a:cubicBezTo>
                <a:cubicBezTo>
                  <a:pt x="400" y="598"/>
                  <a:pt x="823" y="50"/>
                  <a:pt x="1546" y="0"/>
                </a:cubicBezTo>
                <a:cubicBezTo>
                  <a:pt x="976" y="22"/>
                  <a:pt x="631" y="468"/>
                  <a:pt x="287" y="1115"/>
                </a:cubicBezTo>
                <a:close/>
              </a:path>
            </a:pathLst>
          </a:custGeom>
          <a:solidFill>
            <a:srgbClr val="FFD7A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3864"/>
              </a:solidFill>
              <a:latin typeface="Arial" pitchFamily="34" charset="0"/>
            </a:endParaRPr>
          </a:p>
        </p:txBody>
      </p:sp>
      <p:sp>
        <p:nvSpPr>
          <p:cNvPr id="392" name="Freeform 132"/>
          <p:cNvSpPr>
            <a:spLocks/>
          </p:cNvSpPr>
          <p:nvPr/>
        </p:nvSpPr>
        <p:spPr bwMode="auto">
          <a:xfrm rot="15190039" flipV="1">
            <a:off x="6261894" y="4474915"/>
            <a:ext cx="508000" cy="1439862"/>
          </a:xfrm>
          <a:custGeom>
            <a:avLst/>
            <a:gdLst>
              <a:gd name="T0" fmla="*/ 153523 w 407"/>
              <a:gd name="T1" fmla="*/ 1048485 h 997"/>
              <a:gd name="T2" fmla="*/ 92364 w 407"/>
              <a:gd name="T3" fmla="*/ 1048485 h 997"/>
              <a:gd name="T4" fmla="*/ 310791 w 407"/>
              <a:gd name="T5" fmla="*/ 1439862 h 997"/>
              <a:gd name="T6" fmla="*/ 508000 w 407"/>
              <a:gd name="T7" fmla="*/ 1048485 h 997"/>
              <a:gd name="T8" fmla="*/ 461818 w 407"/>
              <a:gd name="T9" fmla="*/ 1048485 h 997"/>
              <a:gd name="T10" fmla="*/ 0 w 407"/>
              <a:gd name="T11" fmla="*/ 0 h 997"/>
              <a:gd name="T12" fmla="*/ 153523 w 407"/>
              <a:gd name="T13" fmla="*/ 1048485 h 9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7"/>
              <a:gd name="T22" fmla="*/ 0 h 997"/>
              <a:gd name="T23" fmla="*/ 407 w 407"/>
              <a:gd name="T24" fmla="*/ 997 h 9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7" h="997">
                <a:moveTo>
                  <a:pt x="123" y="726"/>
                </a:moveTo>
                <a:lnTo>
                  <a:pt x="74" y="726"/>
                </a:lnTo>
                <a:lnTo>
                  <a:pt x="249" y="997"/>
                </a:lnTo>
                <a:lnTo>
                  <a:pt x="407" y="726"/>
                </a:lnTo>
                <a:lnTo>
                  <a:pt x="370" y="726"/>
                </a:lnTo>
                <a:cubicBezTo>
                  <a:pt x="370" y="726"/>
                  <a:pt x="345" y="237"/>
                  <a:pt x="0" y="0"/>
                </a:cubicBezTo>
                <a:cubicBezTo>
                  <a:pt x="207" y="438"/>
                  <a:pt x="123" y="726"/>
                  <a:pt x="123" y="726"/>
                </a:cubicBezTo>
                <a:close/>
              </a:path>
            </a:pathLst>
          </a:custGeom>
          <a:solidFill>
            <a:srgbClr val="F0F0F3"/>
          </a:solidFill>
          <a:ln>
            <a:noFill/>
          </a:ln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93" name="Text Box 116"/>
          <p:cNvSpPr txBox="1">
            <a:spLocks noChangeArrowheads="1"/>
          </p:cNvSpPr>
          <p:nvPr/>
        </p:nvSpPr>
        <p:spPr bwMode="auto">
          <a:xfrm>
            <a:off x="7046913" y="1969046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Формализация стратегии</a:t>
            </a: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Схема сбора значений показателей</a:t>
            </a:r>
            <a:endParaRPr lang="ru-RU" dirty="0" smtClean="0"/>
          </a:p>
        </p:txBody>
      </p:sp>
      <p:grpSp>
        <p:nvGrpSpPr>
          <p:cNvPr id="4" name="Группа 6"/>
          <p:cNvGrpSpPr>
            <a:grpSpLocks/>
          </p:cNvGrpSpPr>
          <p:nvPr/>
        </p:nvGrpSpPr>
        <p:grpSpPr bwMode="auto">
          <a:xfrm>
            <a:off x="555625" y="1685330"/>
            <a:ext cx="1858963" cy="1325563"/>
            <a:chOff x="6030118" y="2260335"/>
            <a:chExt cx="1858963" cy="1325825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9063" y="2260335"/>
              <a:ext cx="981075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6030118" y="3036885"/>
              <a:ext cx="1858963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altLang="ru-RU" sz="1000" b="1">
                  <a:cs typeface="Arial" pitchFamily="34" charset="0"/>
                </a:rPr>
                <a:t>Ответственный за обработку и загрузку данных в Business Studio</a:t>
              </a:r>
            </a:p>
          </p:txBody>
        </p:sp>
      </p:grpSp>
      <p:sp>
        <p:nvSpPr>
          <p:cNvPr id="9" name="Стрелка вправо 8"/>
          <p:cNvSpPr/>
          <p:nvPr/>
        </p:nvSpPr>
        <p:spPr>
          <a:xfrm>
            <a:off x="1343025" y="3812580"/>
            <a:ext cx="2295525" cy="561975"/>
          </a:xfrm>
          <a:prstGeom prst="rightArrow">
            <a:avLst/>
          </a:prstGeom>
          <a:solidFill>
            <a:srgbClr val="E1FF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5434013" y="3812580"/>
            <a:ext cx="2154237" cy="561975"/>
          </a:xfrm>
          <a:prstGeom prst="rightArrow">
            <a:avLst/>
          </a:prstGeom>
          <a:solidFill>
            <a:srgbClr val="E1FF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3608921" y="2124012"/>
            <a:ext cx="2019821" cy="741363"/>
          </a:xfrm>
          <a:prstGeom prst="rightArrow">
            <a:avLst>
              <a:gd name="adj1" fmla="val 50000"/>
              <a:gd name="adj2" fmla="val 61045"/>
            </a:avLst>
          </a:prstGeom>
          <a:solidFill>
            <a:schemeClr val="accent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12" name="Группа 3"/>
          <p:cNvGrpSpPr>
            <a:grpSpLocks/>
          </p:cNvGrpSpPr>
          <p:nvPr/>
        </p:nvGrpSpPr>
        <p:grpSpPr bwMode="auto">
          <a:xfrm>
            <a:off x="2057400" y="4253905"/>
            <a:ext cx="1247775" cy="974725"/>
            <a:chOff x="427833" y="912826"/>
            <a:chExt cx="1828800" cy="1428750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858" y="912826"/>
              <a:ext cx="66675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29"/>
            <p:cNvSpPr txBox="1">
              <a:spLocks noChangeArrowheads="1"/>
            </p:cNvSpPr>
            <p:nvPr/>
          </p:nvSpPr>
          <p:spPr bwMode="auto">
            <a:xfrm>
              <a:off x="427833" y="1884376"/>
              <a:ext cx="18288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altLang="ru-RU" sz="900">
                  <a:cs typeface="Arial" pitchFamily="34" charset="0"/>
                </a:rPr>
                <a:t>Учетная система</a:t>
              </a:r>
            </a:p>
          </p:txBody>
        </p:sp>
      </p:grpSp>
      <p:sp>
        <p:nvSpPr>
          <p:cNvPr id="15" name="TextBox 37"/>
          <p:cNvSpPr txBox="1">
            <a:spLocks noChangeArrowheads="1"/>
          </p:cNvSpPr>
          <p:nvPr/>
        </p:nvSpPr>
        <p:spPr bwMode="auto">
          <a:xfrm>
            <a:off x="3336925" y="4876205"/>
            <a:ext cx="2506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>
                <a:cs typeface="Arial" pitchFamily="34" charset="0"/>
              </a:rPr>
              <a:t>Консолидация </a:t>
            </a:r>
            <a:endParaRPr lang="en-US" altLang="ru-RU" sz="1400">
              <a:cs typeface="Arial" pitchFamily="34" charset="0"/>
            </a:endParaRPr>
          </a:p>
          <a:p>
            <a:pPr algn="ctr" eaLnBrk="1" hangingPunct="1"/>
            <a:r>
              <a:rPr lang="ru-RU" altLang="ru-RU" sz="1400">
                <a:cs typeface="Arial" pitchFamily="34" charset="0"/>
              </a:rPr>
              <a:t>результатов</a:t>
            </a:r>
          </a:p>
        </p:txBody>
      </p:sp>
      <p:grpSp>
        <p:nvGrpSpPr>
          <p:cNvPr id="16" name="Группа 39"/>
          <p:cNvGrpSpPr>
            <a:grpSpLocks/>
          </p:cNvGrpSpPr>
          <p:nvPr/>
        </p:nvGrpSpPr>
        <p:grpSpPr bwMode="auto">
          <a:xfrm>
            <a:off x="7065963" y="3691930"/>
            <a:ext cx="2103437" cy="1365250"/>
            <a:chOff x="4138611" y="4076699"/>
            <a:chExt cx="2103439" cy="1365108"/>
          </a:xfrm>
        </p:grpSpPr>
        <p:pic>
          <p:nvPicPr>
            <p:cNvPr id="17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1386" y="4076699"/>
              <a:ext cx="695325" cy="676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4138611" y="4733921"/>
              <a:ext cx="210343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altLang="ru-RU" sz="1000" b="1">
                  <a:cs typeface="Arial" pitchFamily="34" charset="0"/>
                </a:rPr>
                <a:t>Ответственный за предоставление данных для расчета показателей в «ручном режиме»</a:t>
              </a:r>
            </a:p>
          </p:txBody>
        </p:sp>
      </p:grpSp>
      <p:sp>
        <p:nvSpPr>
          <p:cNvPr id="19" name="Стрелка вправо 18"/>
          <p:cNvSpPr/>
          <p:nvPr/>
        </p:nvSpPr>
        <p:spPr>
          <a:xfrm>
            <a:off x="2295525" y="2104430"/>
            <a:ext cx="1838325" cy="504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FFFFFF"/>
                </a:solidFill>
              </a:rPr>
              <a:t>Контроль значений</a:t>
            </a:r>
          </a:p>
        </p:txBody>
      </p:sp>
      <p:sp>
        <p:nvSpPr>
          <p:cNvPr id="20" name="TextBox 43"/>
          <p:cNvSpPr txBox="1">
            <a:spLocks noChangeArrowheads="1"/>
          </p:cNvSpPr>
          <p:nvPr/>
        </p:nvSpPr>
        <p:spPr bwMode="auto">
          <a:xfrm>
            <a:off x="1223963" y="3939580"/>
            <a:ext cx="2328862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>
                <a:cs typeface="Arial" pitchFamily="34" charset="0"/>
              </a:rPr>
              <a:t>Данные по показателям</a:t>
            </a:r>
          </a:p>
        </p:txBody>
      </p:sp>
      <p:sp>
        <p:nvSpPr>
          <p:cNvPr id="21" name="TextBox 44"/>
          <p:cNvSpPr txBox="1">
            <a:spLocks noChangeArrowheads="1"/>
          </p:cNvSpPr>
          <p:nvPr/>
        </p:nvSpPr>
        <p:spPr bwMode="auto">
          <a:xfrm>
            <a:off x="5405438" y="3930055"/>
            <a:ext cx="2297112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>
                <a:cs typeface="Arial" pitchFamily="34" charset="0"/>
              </a:rPr>
              <a:t>Данные по показателям</a:t>
            </a: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638" y="3287118"/>
            <a:ext cx="5334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Группа 4"/>
          <p:cNvGrpSpPr>
            <a:grpSpLocks/>
          </p:cNvGrpSpPr>
          <p:nvPr/>
        </p:nvGrpSpPr>
        <p:grpSpPr bwMode="auto">
          <a:xfrm>
            <a:off x="-47625" y="3734793"/>
            <a:ext cx="2281238" cy="1403350"/>
            <a:chOff x="-48217" y="4497471"/>
            <a:chExt cx="2281037" cy="1403215"/>
          </a:xfrm>
        </p:grpSpPr>
        <p:pic>
          <p:nvPicPr>
            <p:cNvPr id="24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665" y="4497471"/>
              <a:ext cx="695325" cy="676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19"/>
            <p:cNvSpPr txBox="1">
              <a:spLocks noChangeArrowheads="1"/>
            </p:cNvSpPr>
            <p:nvPr/>
          </p:nvSpPr>
          <p:spPr bwMode="auto">
            <a:xfrm>
              <a:off x="-48217" y="5192800"/>
              <a:ext cx="22810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ru-RU" altLang="ru-RU" sz="1000" b="1">
                  <a:cs typeface="Arial" pitchFamily="34" charset="0"/>
                </a:rPr>
                <a:t>Ответственный за предоставление данных для расчета показателей из учетных систем (ИТ-специалист)</a:t>
              </a:r>
            </a:p>
          </p:txBody>
        </p:sp>
      </p:grp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528638" y="5836643"/>
            <a:ext cx="8001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ru-RU" sz="1200" dirty="0"/>
              <a:t>Business Studio </a:t>
            </a:r>
            <a:r>
              <a:rPr lang="ru-RU" altLang="ru-RU" sz="1200" dirty="0"/>
              <a:t>автоматически выполняет сканирование папки с файлами</a:t>
            </a:r>
            <a:r>
              <a:rPr lang="en-US" altLang="ru-RU" sz="1200" dirty="0"/>
              <a:t> MS Excel </a:t>
            </a:r>
            <a:r>
              <a:rPr lang="ru-RU" altLang="ru-RU" sz="1200" dirty="0"/>
              <a:t>и загружает актуализированные данные в свою базу данных</a:t>
            </a:r>
          </a:p>
        </p:txBody>
      </p:sp>
      <p:grpSp>
        <p:nvGrpSpPr>
          <p:cNvPr id="27" name="Группа 11"/>
          <p:cNvGrpSpPr>
            <a:grpSpLocks/>
          </p:cNvGrpSpPr>
          <p:nvPr/>
        </p:nvGrpSpPr>
        <p:grpSpPr bwMode="auto">
          <a:xfrm>
            <a:off x="3843338" y="3499843"/>
            <a:ext cx="1273175" cy="1471612"/>
            <a:chOff x="7065704" y="1574800"/>
            <a:chExt cx="1073135" cy="1240396"/>
          </a:xfrm>
        </p:grpSpPr>
        <p:pic>
          <p:nvPicPr>
            <p:cNvPr id="28" name="Рисунок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661" y="1574800"/>
              <a:ext cx="865178" cy="865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Рисунок 3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3079" y="1673916"/>
              <a:ext cx="865178" cy="865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Рисунок 3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5348" y="1792213"/>
              <a:ext cx="865178" cy="865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Рисунок 3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5704" y="1950018"/>
              <a:ext cx="865178" cy="865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338" y="2031405"/>
            <a:ext cx="3122612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561" y="692696"/>
            <a:ext cx="2985449" cy="66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dirty="0"/>
              <a:t>Соотношение основных и «поддерживающих»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>работ </a:t>
            </a:r>
            <a:r>
              <a:rPr lang="ru-RU" altLang="ru-RU" dirty="0"/>
              <a:t>при внедрении процессного управления</a:t>
            </a:r>
            <a:endParaRPr lang="ru-RU" dirty="0" smtClean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69875" y="1557313"/>
            <a:ext cx="720725" cy="3168650"/>
          </a:xfrm>
          <a:prstGeom prst="rect">
            <a:avLst/>
          </a:prstGeom>
          <a:solidFill>
            <a:srgbClr val="FEECE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chemeClr val="tx1"/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9875" y="4725963"/>
            <a:ext cx="720725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 rot="5400000">
            <a:off x="2430463" y="117450"/>
            <a:ext cx="3600450" cy="6480175"/>
          </a:xfrm>
          <a:prstGeom prst="rtTriangl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6200000">
            <a:off x="2435226" y="107925"/>
            <a:ext cx="3600450" cy="6480175"/>
          </a:xfrm>
          <a:prstGeom prst="rtTriangle">
            <a:avLst/>
          </a:prstGeom>
          <a:solidFill>
            <a:srgbClr val="FEECE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rIns="36000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 b="0">
              <a:solidFill>
                <a:schemeClr val="tx1"/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7470775" y="1557313"/>
            <a:ext cx="1493838" cy="31686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dirty="0">
                <a:solidFill>
                  <a:srgbClr val="000000"/>
                </a:solidFill>
              </a:rPr>
              <a:t>Внедрение</a:t>
            </a:r>
            <a:br>
              <a:rPr lang="ru-RU" sz="1400" dirty="0">
                <a:solidFill>
                  <a:srgbClr val="000000"/>
                </a:solidFill>
              </a:rPr>
            </a:br>
            <a:r>
              <a:rPr lang="ru-RU" sz="1400" dirty="0">
                <a:solidFill>
                  <a:srgbClr val="000000"/>
                </a:solidFill>
              </a:rPr>
              <a:t>новых </a:t>
            </a:r>
            <a:br>
              <a:rPr lang="ru-RU" sz="1400" dirty="0">
                <a:solidFill>
                  <a:srgbClr val="000000"/>
                </a:solidFill>
              </a:rPr>
            </a:br>
            <a:r>
              <a:rPr lang="ru-RU" sz="1400" dirty="0">
                <a:solidFill>
                  <a:srgbClr val="000000"/>
                </a:solidFill>
              </a:rPr>
              <a:t>управленческих</a:t>
            </a:r>
            <a:br>
              <a:rPr lang="ru-RU" sz="1400" dirty="0">
                <a:solidFill>
                  <a:srgbClr val="000000"/>
                </a:solidFill>
              </a:rPr>
            </a:br>
            <a:r>
              <a:rPr lang="ru-RU" sz="1400" dirty="0">
                <a:solidFill>
                  <a:srgbClr val="000000"/>
                </a:solidFill>
              </a:rPr>
              <a:t> и ИТ-</a:t>
            </a:r>
            <a:br>
              <a:rPr lang="ru-RU" sz="1400" dirty="0">
                <a:solidFill>
                  <a:srgbClr val="000000"/>
                </a:solidFill>
              </a:rPr>
            </a:br>
            <a:r>
              <a:rPr lang="ru-RU" sz="1400" dirty="0">
                <a:solidFill>
                  <a:srgbClr val="000000"/>
                </a:solidFill>
              </a:rPr>
              <a:t>решений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7470775" y="4725963"/>
            <a:ext cx="1493838" cy="431800"/>
          </a:xfrm>
          <a:prstGeom prst="rect">
            <a:avLst/>
          </a:prstGeom>
          <a:solidFill>
            <a:srgbClr val="FEECE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chemeClr val="tx1"/>
              </a:solidFill>
            </a:endParaRPr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 rot="16200000">
            <a:off x="-160338" y="3095601"/>
            <a:ext cx="1609725" cy="209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>
                <a:latin typeface="Arial"/>
                <a:cs typeface="Arial"/>
              </a:rPr>
              <a:t>Инициация проекта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097463" y="2830488"/>
            <a:ext cx="24304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39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Внедрение улучшенных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бизнес-процессов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4202113" y="3252763"/>
            <a:ext cx="25923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39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Поддержка группы проекта</a:t>
            </a: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2978150" y="3789338"/>
            <a:ext cx="44021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39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Поддержка «извлечения знаний»,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группового обсуждения и принятия решений</a:t>
            </a: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1970088" y="4437038"/>
            <a:ext cx="440213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39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Образовательная, коммуникационная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и оценочная поддержки</a:t>
            </a: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2627313" y="836588"/>
            <a:ext cx="0" cy="43211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4284663" y="836588"/>
            <a:ext cx="0" cy="43211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>
            <a:off x="6300788" y="836588"/>
            <a:ext cx="0" cy="43211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>
            <a:off x="8893175" y="836588"/>
            <a:ext cx="0" cy="43211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411413" y="5283175"/>
            <a:ext cx="4321175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1400" dirty="0"/>
              <a:t>Переработка бизнес-модели</a:t>
            </a: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2411413" y="5805463"/>
            <a:ext cx="4321175" cy="431800"/>
          </a:xfrm>
          <a:prstGeom prst="rect">
            <a:avLst/>
          </a:prstGeom>
          <a:solidFill>
            <a:srgbClr val="FEECE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Управление изменениями  </a:t>
            </a: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269875" y="620688"/>
            <a:ext cx="7207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Этап 0</a:t>
            </a: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971550" y="620688"/>
            <a:ext cx="16557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Этап 1: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построение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ОФМ</a:t>
            </a: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2619375" y="620688"/>
            <a:ext cx="16557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Этап 2: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построение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процессной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модели</a:t>
            </a: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4284663" y="620688"/>
            <a:ext cx="20161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Этап 3: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стратегия</a:t>
            </a: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6300788" y="620688"/>
            <a:ext cx="26638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>
                <a:solidFill>
                  <a:schemeClr val="tx1"/>
                </a:solidFill>
              </a:rPr>
              <a:t>Этапы 4, 5: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системные</a:t>
            </a:r>
            <a:br>
              <a:rPr lang="ru-RU" altLang="ru-RU" sz="1400" b="0">
                <a:solidFill>
                  <a:schemeClr val="tx1"/>
                </a:solidFill>
              </a:rPr>
            </a:br>
            <a:r>
              <a:rPr lang="ru-RU" altLang="ru-RU" sz="1400" b="0">
                <a:solidFill>
                  <a:schemeClr val="tx1"/>
                </a:solidFill>
              </a:rPr>
              <a:t>преобразования</a:t>
            </a:r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971550" y="1557313"/>
            <a:ext cx="165576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39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0"/>
              <a:t>Начальное</a:t>
            </a:r>
            <a:br>
              <a:rPr lang="ru-RU" altLang="ru-RU" sz="1400" b="0"/>
            </a:br>
            <a:r>
              <a:rPr lang="ru-RU" altLang="ru-RU" sz="1400" b="0"/>
              <a:t>описание –</a:t>
            </a:r>
            <a:br>
              <a:rPr lang="ru-RU" altLang="ru-RU" sz="1400" b="0"/>
            </a:br>
            <a:r>
              <a:rPr lang="ru-RU" altLang="ru-RU" sz="1400" b="0"/>
              <a:t>построение</a:t>
            </a:r>
            <a:br>
              <a:rPr lang="ru-RU" altLang="ru-RU" sz="1400" b="0"/>
            </a:br>
            <a:r>
              <a:rPr lang="ru-RU" altLang="ru-RU" sz="1400" b="0"/>
              <a:t>модели</a:t>
            </a:r>
            <a:br>
              <a:rPr lang="ru-RU" altLang="ru-RU" sz="1400" b="0"/>
            </a:br>
            <a:r>
              <a:rPr lang="ru-RU" altLang="ru-RU" sz="1400" b="0"/>
              <a:t>бизнес-</a:t>
            </a:r>
            <a:br>
              <a:rPr lang="ru-RU" altLang="ru-RU" sz="1400" b="0"/>
            </a:br>
            <a:r>
              <a:rPr lang="ru-RU" altLang="ru-RU" sz="1400" b="0"/>
              <a:t>системы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/>
              <a:t>Первичный</a:t>
            </a:r>
            <a:br>
              <a:rPr lang="ru-RU" altLang="ru-RU" sz="1400" b="0"/>
            </a:br>
            <a:r>
              <a:rPr lang="ru-RU" altLang="ru-RU" sz="1400" b="0"/>
              <a:t>анализ</a:t>
            </a:r>
            <a:br>
              <a:rPr lang="ru-RU" altLang="ru-RU" sz="1400" b="0"/>
            </a:br>
            <a:r>
              <a:rPr lang="ru-RU" altLang="ru-RU" sz="1400" b="0"/>
              <a:t>модели</a:t>
            </a: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2628900" y="1557313"/>
            <a:ext cx="16557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39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/>
              <a:t>Описание</a:t>
            </a:r>
            <a:br>
              <a:rPr lang="ru-RU" altLang="ru-RU" sz="1400" b="0"/>
            </a:br>
            <a:r>
              <a:rPr lang="ru-RU" altLang="ru-RU" sz="1400" b="0"/>
              <a:t>процессов</a:t>
            </a:r>
            <a:br>
              <a:rPr lang="ru-RU" altLang="ru-RU" sz="1400" b="0"/>
            </a:br>
            <a:r>
              <a:rPr lang="ru-RU" altLang="ru-RU" sz="1400" b="0"/>
              <a:t>«как есть»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/>
              <a:t>Первичная</a:t>
            </a:r>
            <a:br>
              <a:rPr lang="ru-RU" altLang="ru-RU" sz="1400" b="0"/>
            </a:br>
            <a:r>
              <a:rPr lang="ru-RU" altLang="ru-RU" sz="1400" b="0"/>
              <a:t>оптимизация</a:t>
            </a:r>
            <a:br>
              <a:rPr lang="ru-RU" altLang="ru-RU" sz="1400" b="0"/>
            </a:br>
            <a:r>
              <a:rPr lang="ru-RU" altLang="ru-RU" sz="1400" b="0"/>
              <a:t>процессов</a:t>
            </a:r>
          </a:p>
        </p:txBody>
      </p:sp>
      <p:sp>
        <p:nvSpPr>
          <p:cNvPr id="28" name="Rectangle 31"/>
          <p:cNvSpPr>
            <a:spLocks noChangeArrowheads="1"/>
          </p:cNvSpPr>
          <p:nvPr/>
        </p:nvSpPr>
        <p:spPr bwMode="auto">
          <a:xfrm>
            <a:off x="4357688" y="1522388"/>
            <a:ext cx="251936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39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/>
              <a:t>Построение стратегической</a:t>
            </a:r>
            <a:br>
              <a:rPr lang="ru-RU" altLang="ru-RU" sz="1400" b="0"/>
            </a:br>
            <a:r>
              <a:rPr lang="ru-RU" altLang="ru-RU" sz="1400" b="0"/>
              <a:t>модели</a:t>
            </a:r>
          </a:p>
        </p:txBody>
      </p:sp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4140200" y="1960538"/>
            <a:ext cx="16557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39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b="0"/>
              <a:t>Системная</a:t>
            </a:r>
            <a:br>
              <a:rPr lang="ru-RU" altLang="ru-RU" sz="1400" b="0"/>
            </a:br>
            <a:r>
              <a:rPr lang="ru-RU" altLang="ru-RU" sz="1400" b="0"/>
              <a:t>оптимизация</a:t>
            </a:r>
            <a:br>
              <a:rPr lang="ru-RU" altLang="ru-RU" sz="1400" b="0"/>
            </a:br>
            <a:r>
              <a:rPr lang="ru-RU" altLang="ru-RU" sz="1400" b="0"/>
              <a:t>процессов</a:t>
            </a:r>
          </a:p>
        </p:txBody>
      </p:sp>
      <p:sp>
        <p:nvSpPr>
          <p:cNvPr id="30" name="WordArt 33"/>
          <p:cNvSpPr>
            <a:spLocks noChangeArrowheads="1" noChangeShapeType="1" noTextEdit="1"/>
          </p:cNvSpPr>
          <p:nvPr/>
        </p:nvSpPr>
        <p:spPr bwMode="auto">
          <a:xfrm rot="19826715">
            <a:off x="1787525" y="3838550"/>
            <a:ext cx="2171700" cy="209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kern="10">
                <a:solidFill>
                  <a:srgbClr val="000000"/>
                </a:solidFill>
                <a:latin typeface="Arial"/>
                <a:cs typeface="Arial"/>
              </a:rPr>
              <a:t>HR-</a:t>
            </a:r>
            <a:r>
              <a:rPr lang="ru-RU" sz="1400" kern="10">
                <a:solidFill>
                  <a:srgbClr val="000000"/>
                </a:solidFill>
                <a:latin typeface="Arial"/>
                <a:cs typeface="Arial"/>
              </a:rPr>
              <a:t>поддержка изменений</a:t>
            </a: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>
                <a:cs typeface="Arial" pitchFamily="34" charset="0"/>
              </a:rPr>
              <a:t>Управление по ценностям</a:t>
            </a:r>
            <a:endParaRPr lang="ru-RU" dirty="0" smtClean="0"/>
          </a:p>
        </p:txBody>
      </p:sp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8944750"/>
              </p:ext>
            </p:extLst>
          </p:nvPr>
        </p:nvGraphicFramePr>
        <p:xfrm>
          <a:off x="502359" y="956323"/>
          <a:ext cx="8278812" cy="5141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55825" y="836712"/>
            <a:ext cx="4957763" cy="1585912"/>
          </a:xfrm>
          <a:prstGeom prst="rect">
            <a:avLst/>
          </a:prstGeom>
          <a:noFill/>
          <a:ln w="38100" cap="flat" cmpd="sng" algn="ctr">
            <a:solidFill>
              <a:srgbClr val="ED1B2E"/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E6E6EB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Программа построения системы управления изменениями</a:t>
            </a:r>
            <a:endParaRPr lang="ru-RU" dirty="0" smtClean="0"/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395288" y="2164377"/>
            <a:ext cx="8353425" cy="2563813"/>
          </a:xfrm>
          <a:prstGeom prst="rect">
            <a:avLst/>
          </a:prstGeom>
          <a:solidFill>
            <a:srgbClr val="E3EDEB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29" name="Group 27"/>
          <p:cNvGrpSpPr>
            <a:grpSpLocks/>
          </p:cNvGrpSpPr>
          <p:nvPr/>
        </p:nvGrpSpPr>
        <p:grpSpPr bwMode="auto">
          <a:xfrm>
            <a:off x="1693863" y="2211054"/>
            <a:ext cx="4765675" cy="2476500"/>
            <a:chOff x="1193" y="1598"/>
            <a:chExt cx="3002" cy="1560"/>
          </a:xfrm>
        </p:grpSpPr>
        <p:sp>
          <p:nvSpPr>
            <p:cNvPr id="30" name="AutoShape 23"/>
            <p:cNvSpPr>
              <a:spLocks noChangeArrowheads="1"/>
            </p:cNvSpPr>
            <p:nvPr/>
          </p:nvSpPr>
          <p:spPr bwMode="auto">
            <a:xfrm>
              <a:off x="1193" y="1598"/>
              <a:ext cx="1814" cy="408"/>
            </a:xfrm>
            <a:prstGeom prst="rightArrow">
              <a:avLst>
                <a:gd name="adj1" fmla="val 70102"/>
                <a:gd name="adj2" fmla="val 20831"/>
              </a:avLst>
            </a:pr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1" name="AutoShape 24"/>
            <p:cNvSpPr>
              <a:spLocks noChangeArrowheads="1"/>
            </p:cNvSpPr>
            <p:nvPr/>
          </p:nvSpPr>
          <p:spPr bwMode="auto">
            <a:xfrm>
              <a:off x="1528" y="1979"/>
              <a:ext cx="1814" cy="408"/>
            </a:xfrm>
            <a:prstGeom prst="rightArrow">
              <a:avLst>
                <a:gd name="adj1" fmla="val 64213"/>
                <a:gd name="adj2" fmla="val 22066"/>
              </a:avLst>
            </a:pr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2" name="AutoShape 25"/>
            <p:cNvSpPr>
              <a:spLocks noChangeArrowheads="1"/>
            </p:cNvSpPr>
            <p:nvPr/>
          </p:nvSpPr>
          <p:spPr bwMode="auto">
            <a:xfrm>
              <a:off x="1864" y="2387"/>
              <a:ext cx="1996" cy="408"/>
            </a:xfrm>
            <a:prstGeom prst="rightArrow">
              <a:avLst>
                <a:gd name="adj1" fmla="val 72546"/>
                <a:gd name="adj2" fmla="val 33702"/>
              </a:avLst>
            </a:pr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3" name="AutoShape 26"/>
            <p:cNvSpPr>
              <a:spLocks noChangeArrowheads="1"/>
            </p:cNvSpPr>
            <p:nvPr/>
          </p:nvSpPr>
          <p:spPr bwMode="auto">
            <a:xfrm>
              <a:off x="2381" y="2750"/>
              <a:ext cx="1814" cy="408"/>
            </a:xfrm>
            <a:prstGeom prst="rightArrow">
              <a:avLst>
                <a:gd name="adj1" fmla="val 68139"/>
                <a:gd name="adj2" fmla="val 27932"/>
              </a:avLst>
            </a:pr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34" name="Rectangle 13"/>
          <p:cNvSpPr>
            <a:spLocks noChangeArrowheads="1"/>
          </p:cNvSpPr>
          <p:nvPr/>
        </p:nvSpPr>
        <p:spPr bwMode="auto">
          <a:xfrm>
            <a:off x="395288" y="4715311"/>
            <a:ext cx="8353425" cy="1512887"/>
          </a:xfrm>
          <a:prstGeom prst="rect">
            <a:avLst/>
          </a:prstGeom>
          <a:solidFill>
            <a:srgbClr val="FFC285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35" name="Group 20"/>
          <p:cNvGrpSpPr>
            <a:grpSpLocks/>
          </p:cNvGrpSpPr>
          <p:nvPr/>
        </p:nvGrpSpPr>
        <p:grpSpPr bwMode="auto">
          <a:xfrm>
            <a:off x="3498850" y="4732773"/>
            <a:ext cx="5040313" cy="1511300"/>
            <a:chOff x="2200" y="3294"/>
            <a:chExt cx="3175" cy="952"/>
          </a:xfrm>
        </p:grpSpPr>
        <p:sp>
          <p:nvSpPr>
            <p:cNvPr id="36" name="AutoShape 21"/>
            <p:cNvSpPr>
              <a:spLocks noChangeArrowheads="1"/>
            </p:cNvSpPr>
            <p:nvPr/>
          </p:nvSpPr>
          <p:spPr bwMode="auto">
            <a:xfrm>
              <a:off x="2200" y="3294"/>
              <a:ext cx="2222" cy="499"/>
            </a:xfrm>
            <a:prstGeom prst="rightArrow">
              <a:avLst>
                <a:gd name="adj1" fmla="val 73148"/>
                <a:gd name="adj2" fmla="val 31665"/>
              </a:avLst>
            </a:pr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37" name="AutoShape 22"/>
            <p:cNvSpPr>
              <a:spLocks noChangeArrowheads="1"/>
            </p:cNvSpPr>
            <p:nvPr/>
          </p:nvSpPr>
          <p:spPr bwMode="auto">
            <a:xfrm>
              <a:off x="2971" y="3748"/>
              <a:ext cx="2404" cy="498"/>
            </a:xfrm>
            <a:prstGeom prst="rightArrow">
              <a:avLst>
                <a:gd name="adj1" fmla="val 77509"/>
                <a:gd name="adj2" fmla="val 36339"/>
              </a:avLst>
            </a:pr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395288" y="664681"/>
            <a:ext cx="8353425" cy="1512887"/>
          </a:xfrm>
          <a:prstGeom prst="rect">
            <a:avLst/>
          </a:prstGeom>
          <a:solidFill>
            <a:srgbClr val="FFA347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39" name="AutoShape 17"/>
          <p:cNvSpPr>
            <a:spLocks noChangeArrowheads="1"/>
          </p:cNvSpPr>
          <p:nvPr/>
        </p:nvSpPr>
        <p:spPr bwMode="auto">
          <a:xfrm>
            <a:off x="593725" y="844068"/>
            <a:ext cx="2879725" cy="647700"/>
          </a:xfrm>
          <a:prstGeom prst="rightArrow">
            <a:avLst>
              <a:gd name="adj1" fmla="val 72546"/>
              <a:gd name="adj2" fmla="val 23527"/>
            </a:avLst>
          </a:prstGeom>
          <a:solidFill>
            <a:srgbClr val="A452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0" name="AutoShape 18"/>
          <p:cNvSpPr>
            <a:spLocks noChangeArrowheads="1"/>
          </p:cNvSpPr>
          <p:nvPr/>
        </p:nvSpPr>
        <p:spPr bwMode="auto">
          <a:xfrm>
            <a:off x="1127125" y="1493356"/>
            <a:ext cx="2879725" cy="647700"/>
          </a:xfrm>
          <a:prstGeom prst="rightArrow">
            <a:avLst>
              <a:gd name="adj1" fmla="val 69611"/>
              <a:gd name="adj2" fmla="val 27932"/>
            </a:avLst>
          </a:prstGeom>
          <a:solidFill>
            <a:srgbClr val="A452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611188" y="807556"/>
            <a:ext cx="2879725" cy="647700"/>
          </a:xfrm>
          <a:prstGeom prst="rightArrow">
            <a:avLst>
              <a:gd name="adj1" fmla="val 72546"/>
              <a:gd name="adj2" fmla="val 23527"/>
            </a:avLst>
          </a:prstGeom>
          <a:solidFill>
            <a:srgbClr val="FFF0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1. Организация</a:t>
            </a:r>
          </a:p>
        </p:txBody>
      </p:sp>
      <p:sp>
        <p:nvSpPr>
          <p:cNvPr id="42" name="AutoShape 6"/>
          <p:cNvSpPr>
            <a:spLocks noChangeArrowheads="1"/>
          </p:cNvSpPr>
          <p:nvPr/>
        </p:nvSpPr>
        <p:spPr bwMode="auto">
          <a:xfrm>
            <a:off x="1144588" y="1456843"/>
            <a:ext cx="2879725" cy="647700"/>
          </a:xfrm>
          <a:prstGeom prst="rightArrow">
            <a:avLst>
              <a:gd name="adj1" fmla="val 69611"/>
              <a:gd name="adj2" fmla="val 27932"/>
            </a:avLst>
          </a:prstGeom>
          <a:solidFill>
            <a:srgbClr val="FFE2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2-3. Обучение</a:t>
            </a: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4716463" y="1240943"/>
            <a:ext cx="2232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702500"/>
                </a:solidFill>
                <a:effectLst/>
                <a:uLnTx/>
                <a:uFillTx/>
                <a:latin typeface="Arial" pitchFamily="34" charset="0"/>
              </a:rPr>
              <a:t>Подготовка</a:t>
            </a: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1677988" y="2177717"/>
            <a:ext cx="2879725" cy="647700"/>
          </a:xfrm>
          <a:prstGeom prst="rightArrow">
            <a:avLst>
              <a:gd name="adj1" fmla="val 70102"/>
              <a:gd name="adj2" fmla="val 20831"/>
            </a:avLst>
          </a:prstGeom>
          <a:solidFill>
            <a:srgbClr val="FFD3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4. Специализированный софт</a:t>
            </a:r>
          </a:p>
        </p:txBody>
      </p:sp>
      <p:sp>
        <p:nvSpPr>
          <p:cNvPr id="45" name="AutoShape 9"/>
          <p:cNvSpPr>
            <a:spLocks noChangeArrowheads="1"/>
          </p:cNvSpPr>
          <p:nvPr/>
        </p:nvSpPr>
        <p:spPr bwMode="auto">
          <a:xfrm>
            <a:off x="2209800" y="2782554"/>
            <a:ext cx="2879725" cy="647700"/>
          </a:xfrm>
          <a:prstGeom prst="rightArrow">
            <a:avLst>
              <a:gd name="adj1" fmla="val 64213"/>
              <a:gd name="adj2" fmla="val 22066"/>
            </a:avLst>
          </a:prstGeom>
          <a:solidFill>
            <a:srgbClr val="FFC2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5. Разработка модели «как есть»</a:t>
            </a:r>
          </a:p>
        </p:txBody>
      </p:sp>
      <p:sp>
        <p:nvSpPr>
          <p:cNvPr id="46" name="AutoShape 10"/>
          <p:cNvSpPr>
            <a:spLocks noChangeArrowheads="1"/>
          </p:cNvSpPr>
          <p:nvPr/>
        </p:nvSpPr>
        <p:spPr bwMode="auto">
          <a:xfrm>
            <a:off x="2743200" y="3430254"/>
            <a:ext cx="3168650" cy="647700"/>
          </a:xfrm>
          <a:prstGeom prst="rightArrow">
            <a:avLst>
              <a:gd name="adj1" fmla="val 72546"/>
              <a:gd name="adj2" fmla="val 33702"/>
            </a:avLst>
          </a:prstGeom>
          <a:solidFill>
            <a:srgbClr val="FFB0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6-8. Разработка модели «как надо»</a:t>
            </a:r>
          </a:p>
        </p:txBody>
      </p:sp>
      <p:sp>
        <p:nvSpPr>
          <p:cNvPr id="47" name="AutoShape 11"/>
          <p:cNvSpPr>
            <a:spLocks noChangeArrowheads="1"/>
          </p:cNvSpPr>
          <p:nvPr/>
        </p:nvSpPr>
        <p:spPr bwMode="auto">
          <a:xfrm>
            <a:off x="3563938" y="4006517"/>
            <a:ext cx="2879725" cy="647700"/>
          </a:xfrm>
          <a:prstGeom prst="rightArrow">
            <a:avLst>
              <a:gd name="adj1" fmla="val 68139"/>
              <a:gd name="adj2" fmla="val 27932"/>
            </a:avLst>
          </a:prstGeom>
          <a:solidFill>
            <a:srgbClr val="FFA3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rPr>
              <a:t>9. План перехода</a:t>
            </a:r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6372225" y="3330242"/>
            <a:ext cx="2232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702500"/>
                </a:solidFill>
                <a:effectLst/>
                <a:uLnTx/>
                <a:uFillTx/>
                <a:latin typeface="Arial" pitchFamily="34" charset="0"/>
              </a:rPr>
              <a:t>Разработка</a:t>
            </a:r>
          </a:p>
        </p:txBody>
      </p:sp>
      <p:grpSp>
        <p:nvGrpSpPr>
          <p:cNvPr id="49" name="Group 19"/>
          <p:cNvGrpSpPr>
            <a:grpSpLocks/>
          </p:cNvGrpSpPr>
          <p:nvPr/>
        </p:nvGrpSpPr>
        <p:grpSpPr bwMode="auto">
          <a:xfrm>
            <a:off x="3492500" y="4697848"/>
            <a:ext cx="5040313" cy="1511300"/>
            <a:chOff x="2200" y="3294"/>
            <a:chExt cx="3175" cy="952"/>
          </a:xfrm>
        </p:grpSpPr>
        <p:sp>
          <p:nvSpPr>
            <p:cNvPr id="50" name="AutoShape 14"/>
            <p:cNvSpPr>
              <a:spLocks noChangeArrowheads="1"/>
            </p:cNvSpPr>
            <p:nvPr/>
          </p:nvSpPr>
          <p:spPr bwMode="auto">
            <a:xfrm>
              <a:off x="2200" y="3294"/>
              <a:ext cx="2222" cy="499"/>
            </a:xfrm>
            <a:prstGeom prst="rightArrow">
              <a:avLst>
                <a:gd name="adj1" fmla="val 73148"/>
                <a:gd name="adj2" fmla="val 31665"/>
              </a:avLst>
            </a:prstGeom>
            <a:solidFill>
              <a:srgbClr val="FF82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10. Адаптация и управление </a:t>
              </a:r>
            </a:p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изменениями решений</a:t>
              </a:r>
            </a:p>
          </p:txBody>
        </p:sp>
        <p:sp>
          <p:nvSpPr>
            <p:cNvPr id="51" name="AutoShape 15"/>
            <p:cNvSpPr>
              <a:spLocks noChangeArrowheads="1"/>
            </p:cNvSpPr>
            <p:nvPr/>
          </p:nvSpPr>
          <p:spPr bwMode="auto">
            <a:xfrm>
              <a:off x="2971" y="3748"/>
              <a:ext cx="2404" cy="498"/>
            </a:xfrm>
            <a:prstGeom prst="rightArrow">
              <a:avLst>
                <a:gd name="adj1" fmla="val 77509"/>
                <a:gd name="adj2" fmla="val 36339"/>
              </a:avLst>
            </a:pr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</a:rPr>
                <a:t>11. Эксплуатация и развитие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/>
          <p:cNvSpPr>
            <a:spLocks noGrp="1"/>
          </p:cNvSpPr>
          <p:nvPr/>
        </p:nvSpPr>
        <p:spPr bwMode="auto">
          <a:xfrm>
            <a:off x="4144044" y="1938958"/>
            <a:ext cx="4892452" cy="479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ВЫРАЖАЮ БЛАГОДАРНОСТЬ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</a:rPr>
              <a:t>Генеральному директору 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ООО «НПП «НАНОЭЛЕКТРО» Жарову Антону Анатольевичу, персоналу организации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chemeClr val="tx2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chemeClr val="tx2"/>
              </a:solidFill>
            </a:endParaRPr>
          </a:p>
        </p:txBody>
      </p:sp>
      <p:sp>
        <p:nvSpPr>
          <p:cNvPr id="8" name="Текст 6"/>
          <p:cNvSpPr>
            <a:spLocks noGrp="1"/>
          </p:cNvSpPr>
          <p:nvPr/>
        </p:nvSpPr>
        <p:spPr bwMode="auto">
          <a:xfrm>
            <a:off x="4144045" y="4050333"/>
            <a:ext cx="4392613" cy="577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ru-RU" sz="2600" dirty="0" smtClean="0">
                <a:solidFill>
                  <a:schemeClr val="tx2"/>
                </a:solidFill>
              </a:rPr>
              <a:t>Лозовицкий Игорь Борисович</a:t>
            </a:r>
          </a:p>
        </p:txBody>
      </p:sp>
      <p:sp>
        <p:nvSpPr>
          <p:cNvPr id="5" name="Объект 5"/>
          <p:cNvSpPr>
            <a:spLocks noGrp="1"/>
          </p:cNvSpPr>
          <p:nvPr/>
        </p:nvSpPr>
        <p:spPr>
          <a:xfrm>
            <a:off x="4212480" y="4725144"/>
            <a:ext cx="3671888" cy="81552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10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i.lozovitskiy@mef-audit.ru</a:t>
            </a: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eaLnBrk="1" hangingPunct="1"/>
            <a:r>
              <a:rPr lang="en-US" sz="2000" dirty="0" smtClean="0">
                <a:hlinkClick r:id="rId3"/>
              </a:rPr>
              <a:t>lzvmail@gmail.com</a:t>
            </a:r>
            <a:endParaRPr lang="ru-RU" sz="2000" dirty="0" smtClean="0"/>
          </a:p>
          <a:p>
            <a:pPr marL="0" indent="0" eaLnBrk="1" hangingPunct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www.mef-audit.ru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hlinkClick r:id="rId4"/>
            </a:endParaRPr>
          </a:p>
          <a:p>
            <a:pPr marL="0" indent="0" eaLnBrk="1" hangingPunct="1"/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1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Схема проведения </a:t>
            </a:r>
            <a:r>
              <a:rPr lang="ru-RU" dirty="0" smtClean="0"/>
              <a:t>реорганизации</a:t>
            </a:r>
            <a:endParaRPr lang="ru-RU" dirty="0"/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161925" y="652463"/>
            <a:ext cx="8874125" cy="5584849"/>
          </a:xfrm>
          <a:prstGeom prst="rect">
            <a:avLst/>
          </a:prstGeom>
          <a:solidFill>
            <a:srgbClr val="FFE7C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auto">
          <a:xfrm>
            <a:off x="822325" y="1950616"/>
            <a:ext cx="7926388" cy="3686175"/>
          </a:xfrm>
          <a:prstGeom prst="rect">
            <a:avLst/>
          </a:prstGeom>
          <a:solidFill>
            <a:srgbClr val="F1F1F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7" name="AutoShape 5"/>
          <p:cNvSpPr>
            <a:spLocks noChangeArrowheads="1"/>
          </p:cNvSpPr>
          <p:nvPr/>
        </p:nvSpPr>
        <p:spPr bwMode="auto">
          <a:xfrm>
            <a:off x="803275" y="764605"/>
            <a:ext cx="7613650" cy="1008211"/>
          </a:xfrm>
          <a:prstGeom prst="roundRect">
            <a:avLst>
              <a:gd name="adj" fmla="val 16667"/>
            </a:avLst>
          </a:prstGeom>
          <a:solidFill>
            <a:srgbClr val="FFFF99">
              <a:alpha val="89803"/>
            </a:srgbClr>
          </a:solidFill>
          <a:ln w="5715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000" dirty="0" smtClean="0">
                <a:solidFill>
                  <a:srgbClr val="8C8CB4"/>
                </a:solidFill>
                <a:latin typeface="Arial Black" pitchFamily="34" charset="0"/>
              </a:rPr>
              <a:t>Закон развивающийся системы: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1600" dirty="0" smtClean="0">
                <a:solidFill>
                  <a:srgbClr val="009900"/>
                </a:solidFill>
                <a:cs typeface="Arial" panose="020B0604020202020204" pitchFamily="34" charset="0"/>
              </a:rPr>
              <a:t>Целевое состояние меняется в зависимости от изменения внешней среды,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1600" dirty="0" smtClean="0">
                <a:solidFill>
                  <a:srgbClr val="009900"/>
                </a:solidFill>
                <a:cs typeface="Arial" panose="020B0604020202020204" pitchFamily="34" charset="0"/>
              </a:rPr>
              <a:t>действия конкуренции и уровня развития организации</a:t>
            </a:r>
          </a:p>
        </p:txBody>
      </p:sp>
      <p:sp>
        <p:nvSpPr>
          <p:cNvPr id="58" name="AutoShape 6"/>
          <p:cNvSpPr>
            <a:spLocks noChangeArrowheads="1"/>
          </p:cNvSpPr>
          <p:nvPr/>
        </p:nvSpPr>
        <p:spPr bwMode="auto">
          <a:xfrm>
            <a:off x="1246188" y="4327104"/>
            <a:ext cx="649287" cy="6477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1</a:t>
            </a:r>
          </a:p>
        </p:txBody>
      </p:sp>
      <p:grpSp>
        <p:nvGrpSpPr>
          <p:cNvPr id="59" name="Group 7"/>
          <p:cNvGrpSpPr>
            <a:grpSpLocks/>
          </p:cNvGrpSpPr>
          <p:nvPr/>
        </p:nvGrpSpPr>
        <p:grpSpPr bwMode="auto">
          <a:xfrm>
            <a:off x="285750" y="1772816"/>
            <a:ext cx="561975" cy="3863975"/>
            <a:chOff x="180" y="1458"/>
            <a:chExt cx="354" cy="2434"/>
          </a:xfrm>
        </p:grpSpPr>
        <p:sp>
          <p:nvSpPr>
            <p:cNvPr id="60" name="Line 8"/>
            <p:cNvSpPr>
              <a:spLocks noChangeShapeType="1"/>
            </p:cNvSpPr>
            <p:nvPr/>
          </p:nvSpPr>
          <p:spPr bwMode="auto">
            <a:xfrm flipV="1">
              <a:off x="534" y="1578"/>
              <a:ext cx="0" cy="2314"/>
            </a:xfrm>
            <a:prstGeom prst="line">
              <a:avLst/>
            </a:prstGeom>
            <a:noFill/>
            <a:ln w="38100">
              <a:solidFill>
                <a:srgbClr val="A41F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1" name="Text Box 9"/>
            <p:cNvSpPr txBox="1">
              <a:spLocks noChangeArrowheads="1"/>
            </p:cNvSpPr>
            <p:nvPr/>
          </p:nvSpPr>
          <p:spPr bwMode="auto">
            <a:xfrm rot="-5400000">
              <a:off x="-88" y="1726"/>
              <a:ext cx="86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ru-RU" altLang="ru-RU" sz="1400" smtClean="0">
                  <a:solidFill>
                    <a:srgbClr val="A41F00"/>
                  </a:solidFill>
                  <a:latin typeface="Arial Black" pitchFamily="34" charset="0"/>
                </a:rPr>
                <a:t>Целевое состояние</a:t>
              </a:r>
            </a:p>
          </p:txBody>
        </p:sp>
      </p:grpSp>
      <p:grpSp>
        <p:nvGrpSpPr>
          <p:cNvPr id="62" name="Group 10"/>
          <p:cNvGrpSpPr>
            <a:grpSpLocks/>
          </p:cNvGrpSpPr>
          <p:nvPr/>
        </p:nvGrpSpPr>
        <p:grpSpPr bwMode="auto">
          <a:xfrm>
            <a:off x="835025" y="5624091"/>
            <a:ext cx="8261350" cy="422275"/>
            <a:chOff x="526" y="3884"/>
            <a:chExt cx="5204" cy="266"/>
          </a:xfrm>
        </p:grpSpPr>
        <p:sp>
          <p:nvSpPr>
            <p:cNvPr id="63" name="Line 11"/>
            <p:cNvSpPr>
              <a:spLocks noChangeShapeType="1"/>
            </p:cNvSpPr>
            <p:nvPr/>
          </p:nvSpPr>
          <p:spPr bwMode="auto">
            <a:xfrm>
              <a:off x="526" y="3884"/>
              <a:ext cx="4985" cy="0"/>
            </a:xfrm>
            <a:prstGeom prst="line">
              <a:avLst/>
            </a:prstGeom>
            <a:noFill/>
            <a:ln w="38100">
              <a:solidFill>
                <a:srgbClr val="A41F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4" name="Line 12"/>
            <p:cNvSpPr>
              <a:spLocks noChangeShapeType="1"/>
            </p:cNvSpPr>
            <p:nvPr/>
          </p:nvSpPr>
          <p:spPr bwMode="auto">
            <a:xfrm>
              <a:off x="998" y="3891"/>
              <a:ext cx="0" cy="46"/>
            </a:xfrm>
            <a:prstGeom prst="line">
              <a:avLst/>
            </a:prstGeom>
            <a:noFill/>
            <a:ln w="38100">
              <a:solidFill>
                <a:srgbClr val="A41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5" name="Line 13"/>
            <p:cNvSpPr>
              <a:spLocks noChangeShapeType="1"/>
            </p:cNvSpPr>
            <p:nvPr/>
          </p:nvSpPr>
          <p:spPr bwMode="auto">
            <a:xfrm>
              <a:off x="2087" y="3892"/>
              <a:ext cx="0" cy="46"/>
            </a:xfrm>
            <a:prstGeom prst="line">
              <a:avLst/>
            </a:prstGeom>
            <a:noFill/>
            <a:ln w="38100">
              <a:solidFill>
                <a:srgbClr val="A41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6" name="Line 14"/>
            <p:cNvSpPr>
              <a:spLocks noChangeShapeType="1"/>
            </p:cNvSpPr>
            <p:nvPr/>
          </p:nvSpPr>
          <p:spPr bwMode="auto">
            <a:xfrm>
              <a:off x="3160" y="3892"/>
              <a:ext cx="0" cy="46"/>
            </a:xfrm>
            <a:prstGeom prst="line">
              <a:avLst/>
            </a:prstGeom>
            <a:noFill/>
            <a:ln w="38100">
              <a:solidFill>
                <a:srgbClr val="A41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7" name="Text Box 15"/>
            <p:cNvSpPr txBox="1">
              <a:spLocks noChangeArrowheads="1"/>
            </p:cNvSpPr>
            <p:nvPr/>
          </p:nvSpPr>
          <p:spPr bwMode="auto">
            <a:xfrm>
              <a:off x="5049" y="3910"/>
              <a:ext cx="68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ru-RU" altLang="ru-RU" sz="1400" smtClean="0">
                  <a:solidFill>
                    <a:srgbClr val="A41F00"/>
                  </a:solidFill>
                  <a:latin typeface="Arial Black" pitchFamily="34" charset="0"/>
                </a:rPr>
                <a:t>Время</a:t>
              </a:r>
            </a:p>
          </p:txBody>
        </p:sp>
        <p:sp>
          <p:nvSpPr>
            <p:cNvPr id="68" name="Text Box 16"/>
            <p:cNvSpPr txBox="1">
              <a:spLocks noChangeArrowheads="1"/>
            </p:cNvSpPr>
            <p:nvPr/>
          </p:nvSpPr>
          <p:spPr bwMode="auto">
            <a:xfrm>
              <a:off x="884" y="3950"/>
              <a:ext cx="22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ru-RU" altLang="ru-RU" sz="1400" smtClean="0">
                  <a:solidFill>
                    <a:srgbClr val="A41F00"/>
                  </a:solidFill>
                  <a:latin typeface="Arial Black" pitchFamily="34" charset="0"/>
                </a:rPr>
                <a:t>1</a:t>
              </a:r>
            </a:p>
          </p:txBody>
        </p:sp>
        <p:sp>
          <p:nvSpPr>
            <p:cNvPr id="69" name="Text Box 17"/>
            <p:cNvSpPr txBox="1">
              <a:spLocks noChangeArrowheads="1"/>
            </p:cNvSpPr>
            <p:nvPr/>
          </p:nvSpPr>
          <p:spPr bwMode="auto">
            <a:xfrm>
              <a:off x="1967" y="3958"/>
              <a:ext cx="22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ru-RU" altLang="ru-RU" sz="1400" smtClean="0">
                  <a:solidFill>
                    <a:srgbClr val="A41F00"/>
                  </a:solidFill>
                  <a:latin typeface="Arial Black" pitchFamily="34" charset="0"/>
                </a:rPr>
                <a:t>2</a:t>
              </a:r>
            </a:p>
          </p:txBody>
        </p:sp>
        <p:sp>
          <p:nvSpPr>
            <p:cNvPr id="70" name="Text Box 18"/>
            <p:cNvSpPr txBox="1">
              <a:spLocks noChangeArrowheads="1"/>
            </p:cNvSpPr>
            <p:nvPr/>
          </p:nvSpPr>
          <p:spPr bwMode="auto">
            <a:xfrm>
              <a:off x="3048" y="3945"/>
              <a:ext cx="22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ru-RU" altLang="ru-RU" sz="1400" smtClean="0">
                  <a:solidFill>
                    <a:srgbClr val="A41F00"/>
                  </a:solidFill>
                  <a:latin typeface="Arial Black" pitchFamily="34" charset="0"/>
                </a:rPr>
                <a:t>3</a:t>
              </a:r>
            </a:p>
          </p:txBody>
        </p:sp>
      </p:grpSp>
      <p:sp>
        <p:nvSpPr>
          <p:cNvPr id="71" name="AutoShape 19"/>
          <p:cNvSpPr>
            <a:spLocks noChangeArrowheads="1"/>
          </p:cNvSpPr>
          <p:nvPr/>
        </p:nvSpPr>
        <p:spPr bwMode="auto">
          <a:xfrm>
            <a:off x="3025775" y="3387304"/>
            <a:ext cx="649288" cy="6477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2</a:t>
            </a:r>
          </a:p>
        </p:txBody>
      </p:sp>
      <p:sp>
        <p:nvSpPr>
          <p:cNvPr id="72" name="AutoShape 20"/>
          <p:cNvSpPr>
            <a:spLocks noChangeArrowheads="1"/>
          </p:cNvSpPr>
          <p:nvPr/>
        </p:nvSpPr>
        <p:spPr bwMode="auto">
          <a:xfrm>
            <a:off x="4719638" y="3219029"/>
            <a:ext cx="649287" cy="6477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3</a:t>
            </a:r>
          </a:p>
        </p:txBody>
      </p:sp>
      <p:sp>
        <p:nvSpPr>
          <p:cNvPr id="73" name="AutoShape 21"/>
          <p:cNvSpPr>
            <a:spLocks noChangeArrowheads="1"/>
          </p:cNvSpPr>
          <p:nvPr/>
        </p:nvSpPr>
        <p:spPr bwMode="auto">
          <a:xfrm>
            <a:off x="7092950" y="2239541"/>
            <a:ext cx="647700" cy="647700"/>
          </a:xfrm>
          <a:prstGeom prst="star32">
            <a:avLst>
              <a:gd name="adj" fmla="val 43630"/>
            </a:avLst>
          </a:prstGeom>
          <a:solidFill>
            <a:srgbClr val="EAEAEA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1</a:t>
            </a:r>
          </a:p>
        </p:txBody>
      </p:sp>
      <p:sp>
        <p:nvSpPr>
          <p:cNvPr id="74" name="AutoShape 22"/>
          <p:cNvSpPr>
            <a:spLocks noChangeArrowheads="1"/>
          </p:cNvSpPr>
          <p:nvPr/>
        </p:nvSpPr>
        <p:spPr bwMode="auto">
          <a:xfrm>
            <a:off x="7596188" y="2960266"/>
            <a:ext cx="647700" cy="647700"/>
          </a:xfrm>
          <a:prstGeom prst="star32">
            <a:avLst>
              <a:gd name="adj" fmla="val 43630"/>
            </a:avLst>
          </a:prstGeom>
          <a:solidFill>
            <a:srgbClr val="EAEAEA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2</a:t>
            </a:r>
          </a:p>
        </p:txBody>
      </p:sp>
      <p:sp>
        <p:nvSpPr>
          <p:cNvPr id="75" name="AutoShape 23"/>
          <p:cNvSpPr>
            <a:spLocks noChangeArrowheads="1"/>
          </p:cNvSpPr>
          <p:nvPr/>
        </p:nvSpPr>
        <p:spPr bwMode="auto">
          <a:xfrm>
            <a:off x="7981950" y="3750841"/>
            <a:ext cx="647700" cy="647700"/>
          </a:xfrm>
          <a:prstGeom prst="star32">
            <a:avLst>
              <a:gd name="adj" fmla="val 43630"/>
            </a:avLst>
          </a:prstGeom>
          <a:solidFill>
            <a:srgbClr val="EAEAEA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3</a:t>
            </a:r>
          </a:p>
        </p:txBody>
      </p:sp>
      <p:sp>
        <p:nvSpPr>
          <p:cNvPr id="76" name="Freeform 24"/>
          <p:cNvSpPr>
            <a:spLocks/>
          </p:cNvSpPr>
          <p:nvPr/>
        </p:nvSpPr>
        <p:spPr bwMode="auto">
          <a:xfrm>
            <a:off x="3686175" y="3534941"/>
            <a:ext cx="1028700" cy="114300"/>
          </a:xfrm>
          <a:custGeom>
            <a:avLst/>
            <a:gdLst>
              <a:gd name="T0" fmla="*/ 0 w 648"/>
              <a:gd name="T1" fmla="*/ 2147483647 h 72"/>
              <a:gd name="T2" fmla="*/ 2147483647 w 648"/>
              <a:gd name="T3" fmla="*/ 2147483647 h 72"/>
              <a:gd name="T4" fmla="*/ 2147483647 w 648"/>
              <a:gd name="T5" fmla="*/ 2147483647 h 72"/>
              <a:gd name="T6" fmla="*/ 2147483647 w 648"/>
              <a:gd name="T7" fmla="*/ 0 h 72"/>
              <a:gd name="T8" fmla="*/ 0 60000 65536"/>
              <a:gd name="T9" fmla="*/ 0 60000 65536"/>
              <a:gd name="T10" fmla="*/ 0 60000 65536"/>
              <a:gd name="T11" fmla="*/ 0 60000 65536"/>
              <a:gd name="T12" fmla="*/ 0 w 648"/>
              <a:gd name="T13" fmla="*/ 0 h 72"/>
              <a:gd name="T14" fmla="*/ 648 w 648"/>
              <a:gd name="T15" fmla="*/ 72 h 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48" h="72">
                <a:moveTo>
                  <a:pt x="0" y="72"/>
                </a:moveTo>
                <a:cubicBezTo>
                  <a:pt x="34" y="66"/>
                  <a:pt x="134" y="45"/>
                  <a:pt x="204" y="36"/>
                </a:cubicBezTo>
                <a:cubicBezTo>
                  <a:pt x="274" y="27"/>
                  <a:pt x="346" y="24"/>
                  <a:pt x="420" y="18"/>
                </a:cubicBezTo>
                <a:cubicBezTo>
                  <a:pt x="494" y="12"/>
                  <a:pt x="601" y="4"/>
                  <a:pt x="648" y="0"/>
                </a:cubicBezTo>
              </a:path>
            </a:pathLst>
          </a:custGeom>
          <a:noFill/>
          <a:ln w="38100">
            <a:solidFill>
              <a:srgbClr val="8C8CB4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7" name="Freeform 25"/>
          <p:cNvSpPr>
            <a:spLocks/>
          </p:cNvSpPr>
          <p:nvPr/>
        </p:nvSpPr>
        <p:spPr bwMode="auto">
          <a:xfrm>
            <a:off x="5400675" y="3563516"/>
            <a:ext cx="2576513" cy="479425"/>
          </a:xfrm>
          <a:custGeom>
            <a:avLst/>
            <a:gdLst>
              <a:gd name="T0" fmla="*/ 0 w 1623"/>
              <a:gd name="T1" fmla="*/ 0 h 302"/>
              <a:gd name="T2" fmla="*/ 2147483647 w 1623"/>
              <a:gd name="T3" fmla="*/ 2147483647 h 302"/>
              <a:gd name="T4" fmla="*/ 2147483647 w 1623"/>
              <a:gd name="T5" fmla="*/ 2147483647 h 302"/>
              <a:gd name="T6" fmla="*/ 2147483647 w 1623"/>
              <a:gd name="T7" fmla="*/ 2147483647 h 302"/>
              <a:gd name="T8" fmla="*/ 0 60000 65536"/>
              <a:gd name="T9" fmla="*/ 0 60000 65536"/>
              <a:gd name="T10" fmla="*/ 0 60000 65536"/>
              <a:gd name="T11" fmla="*/ 0 60000 65536"/>
              <a:gd name="T12" fmla="*/ 0 w 1623"/>
              <a:gd name="T13" fmla="*/ 0 h 302"/>
              <a:gd name="T14" fmla="*/ 1623 w 1623"/>
              <a:gd name="T15" fmla="*/ 302 h 3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23" h="302">
                <a:moveTo>
                  <a:pt x="0" y="0"/>
                </a:moveTo>
                <a:cubicBezTo>
                  <a:pt x="71" y="6"/>
                  <a:pt x="254" y="14"/>
                  <a:pt x="426" y="36"/>
                </a:cubicBezTo>
                <a:cubicBezTo>
                  <a:pt x="598" y="58"/>
                  <a:pt x="832" y="88"/>
                  <a:pt x="1032" y="132"/>
                </a:cubicBezTo>
                <a:cubicBezTo>
                  <a:pt x="1232" y="176"/>
                  <a:pt x="1500" y="267"/>
                  <a:pt x="1623" y="302"/>
                </a:cubicBezTo>
              </a:path>
            </a:pathLst>
          </a:custGeom>
          <a:noFill/>
          <a:ln w="38100">
            <a:solidFill>
              <a:srgbClr val="8C8CB4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8" name="Freeform 26"/>
          <p:cNvSpPr>
            <a:spLocks/>
          </p:cNvSpPr>
          <p:nvPr/>
        </p:nvSpPr>
        <p:spPr bwMode="auto">
          <a:xfrm>
            <a:off x="3670300" y="2572916"/>
            <a:ext cx="3425825" cy="979488"/>
          </a:xfrm>
          <a:custGeom>
            <a:avLst/>
            <a:gdLst>
              <a:gd name="T0" fmla="*/ 0 w 2158"/>
              <a:gd name="T1" fmla="*/ 2147483647 h 617"/>
              <a:gd name="T2" fmla="*/ 2147483647 w 2158"/>
              <a:gd name="T3" fmla="*/ 2147483647 h 617"/>
              <a:gd name="T4" fmla="*/ 2147483647 w 2158"/>
              <a:gd name="T5" fmla="*/ 2147483647 h 617"/>
              <a:gd name="T6" fmla="*/ 2147483647 w 2158"/>
              <a:gd name="T7" fmla="*/ 0 h 617"/>
              <a:gd name="T8" fmla="*/ 0 60000 65536"/>
              <a:gd name="T9" fmla="*/ 0 60000 65536"/>
              <a:gd name="T10" fmla="*/ 0 60000 65536"/>
              <a:gd name="T11" fmla="*/ 0 60000 65536"/>
              <a:gd name="T12" fmla="*/ 0 w 2158"/>
              <a:gd name="T13" fmla="*/ 0 h 617"/>
              <a:gd name="T14" fmla="*/ 2158 w 2158"/>
              <a:gd name="T15" fmla="*/ 617 h 6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58" h="617">
                <a:moveTo>
                  <a:pt x="0" y="617"/>
                </a:moveTo>
                <a:cubicBezTo>
                  <a:pt x="92" y="582"/>
                  <a:pt x="346" y="478"/>
                  <a:pt x="550" y="408"/>
                </a:cubicBezTo>
                <a:cubicBezTo>
                  <a:pt x="754" y="338"/>
                  <a:pt x="954" y="266"/>
                  <a:pt x="1222" y="198"/>
                </a:cubicBezTo>
                <a:cubicBezTo>
                  <a:pt x="1490" y="130"/>
                  <a:pt x="1963" y="41"/>
                  <a:pt x="2158" y="0"/>
                </a:cubicBezTo>
              </a:path>
            </a:pathLst>
          </a:custGeom>
          <a:noFill/>
          <a:ln w="38100">
            <a:solidFill>
              <a:srgbClr val="8C8CB4"/>
            </a:solidFill>
            <a:prstDash val="lgDash"/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79" name="Freeform 27"/>
          <p:cNvSpPr>
            <a:spLocks/>
          </p:cNvSpPr>
          <p:nvPr/>
        </p:nvSpPr>
        <p:spPr bwMode="auto">
          <a:xfrm>
            <a:off x="5391150" y="3301579"/>
            <a:ext cx="2201863" cy="147637"/>
          </a:xfrm>
          <a:custGeom>
            <a:avLst/>
            <a:gdLst>
              <a:gd name="T0" fmla="*/ 0 w 1387"/>
              <a:gd name="T1" fmla="*/ 2147483647 h 93"/>
              <a:gd name="T2" fmla="*/ 2147483647 w 1387"/>
              <a:gd name="T3" fmla="*/ 2147483647 h 93"/>
              <a:gd name="T4" fmla="*/ 2147483647 w 1387"/>
              <a:gd name="T5" fmla="*/ 2147483647 h 93"/>
              <a:gd name="T6" fmla="*/ 2147483647 w 1387"/>
              <a:gd name="T7" fmla="*/ 0 h 93"/>
              <a:gd name="T8" fmla="*/ 0 60000 65536"/>
              <a:gd name="T9" fmla="*/ 0 60000 65536"/>
              <a:gd name="T10" fmla="*/ 0 60000 65536"/>
              <a:gd name="T11" fmla="*/ 0 60000 65536"/>
              <a:gd name="T12" fmla="*/ 0 w 1387"/>
              <a:gd name="T13" fmla="*/ 0 h 93"/>
              <a:gd name="T14" fmla="*/ 1387 w 1387"/>
              <a:gd name="T15" fmla="*/ 93 h 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87" h="93">
                <a:moveTo>
                  <a:pt x="0" y="93"/>
                </a:moveTo>
                <a:cubicBezTo>
                  <a:pt x="68" y="86"/>
                  <a:pt x="264" y="63"/>
                  <a:pt x="408" y="51"/>
                </a:cubicBezTo>
                <a:cubicBezTo>
                  <a:pt x="552" y="39"/>
                  <a:pt x="701" y="29"/>
                  <a:pt x="864" y="21"/>
                </a:cubicBezTo>
                <a:cubicBezTo>
                  <a:pt x="1027" y="13"/>
                  <a:pt x="1278" y="4"/>
                  <a:pt x="1387" y="0"/>
                </a:cubicBezTo>
              </a:path>
            </a:pathLst>
          </a:custGeom>
          <a:noFill/>
          <a:ln w="38100">
            <a:solidFill>
              <a:srgbClr val="8C8CB4"/>
            </a:solidFill>
            <a:prstDash val="lgDash"/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80" name="Freeform 28"/>
          <p:cNvSpPr>
            <a:spLocks/>
          </p:cNvSpPr>
          <p:nvPr/>
        </p:nvSpPr>
        <p:spPr bwMode="auto">
          <a:xfrm>
            <a:off x="1873250" y="3782591"/>
            <a:ext cx="1155700" cy="747713"/>
          </a:xfrm>
          <a:custGeom>
            <a:avLst/>
            <a:gdLst>
              <a:gd name="T0" fmla="*/ 0 w 728"/>
              <a:gd name="T1" fmla="*/ 2147483647 h 471"/>
              <a:gd name="T2" fmla="*/ 2147483647 w 728"/>
              <a:gd name="T3" fmla="*/ 2147483647 h 471"/>
              <a:gd name="T4" fmla="*/ 2147483647 w 728"/>
              <a:gd name="T5" fmla="*/ 2147483647 h 471"/>
              <a:gd name="T6" fmla="*/ 2147483647 w 728"/>
              <a:gd name="T7" fmla="*/ 0 h 471"/>
              <a:gd name="T8" fmla="*/ 0 60000 65536"/>
              <a:gd name="T9" fmla="*/ 0 60000 65536"/>
              <a:gd name="T10" fmla="*/ 0 60000 65536"/>
              <a:gd name="T11" fmla="*/ 0 60000 65536"/>
              <a:gd name="T12" fmla="*/ 0 w 728"/>
              <a:gd name="T13" fmla="*/ 0 h 471"/>
              <a:gd name="T14" fmla="*/ 728 w 728"/>
              <a:gd name="T15" fmla="*/ 471 h 47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8" h="471">
                <a:moveTo>
                  <a:pt x="0" y="471"/>
                </a:moveTo>
                <a:cubicBezTo>
                  <a:pt x="37" y="440"/>
                  <a:pt x="142" y="342"/>
                  <a:pt x="221" y="285"/>
                </a:cubicBezTo>
                <a:cubicBezTo>
                  <a:pt x="300" y="228"/>
                  <a:pt x="388" y="173"/>
                  <a:pt x="472" y="126"/>
                </a:cubicBezTo>
                <a:cubicBezTo>
                  <a:pt x="556" y="79"/>
                  <a:pt x="675" y="26"/>
                  <a:pt x="728" y="0"/>
                </a:cubicBezTo>
              </a:path>
            </a:pathLst>
          </a:custGeom>
          <a:noFill/>
          <a:ln w="38100">
            <a:solidFill>
              <a:srgbClr val="8C8CB4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grpSp>
        <p:nvGrpSpPr>
          <p:cNvPr id="81" name="Group 29"/>
          <p:cNvGrpSpPr>
            <a:grpSpLocks/>
          </p:cNvGrpSpPr>
          <p:nvPr/>
        </p:nvGrpSpPr>
        <p:grpSpPr bwMode="auto">
          <a:xfrm>
            <a:off x="2471738" y="4196929"/>
            <a:ext cx="660400" cy="406400"/>
            <a:chOff x="1458" y="3113"/>
            <a:chExt cx="416" cy="256"/>
          </a:xfrm>
        </p:grpSpPr>
        <p:sp>
          <p:nvSpPr>
            <p:cNvPr id="82" name="AutoShape 30"/>
            <p:cNvSpPr>
              <a:spLocks noChangeArrowheads="1"/>
            </p:cNvSpPr>
            <p:nvPr/>
          </p:nvSpPr>
          <p:spPr bwMode="auto">
            <a:xfrm>
              <a:off x="1511" y="3113"/>
              <a:ext cx="363" cy="181"/>
            </a:xfrm>
            <a:prstGeom prst="homePlate">
              <a:avLst>
                <a:gd name="adj" fmla="val 50138"/>
              </a:avLst>
            </a:prstGeom>
            <a:solidFill>
              <a:srgbClr val="EAEAEA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83" name="AutoShape 31"/>
            <p:cNvSpPr>
              <a:spLocks noChangeArrowheads="1"/>
            </p:cNvSpPr>
            <p:nvPr/>
          </p:nvSpPr>
          <p:spPr bwMode="auto">
            <a:xfrm>
              <a:off x="1482" y="3150"/>
              <a:ext cx="363" cy="181"/>
            </a:xfrm>
            <a:prstGeom prst="homePlate">
              <a:avLst>
                <a:gd name="adj" fmla="val 50138"/>
              </a:avLst>
            </a:prstGeom>
            <a:solidFill>
              <a:srgbClr val="EAEAEA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84" name="AutoShape 32"/>
            <p:cNvSpPr>
              <a:spLocks noChangeArrowheads="1"/>
            </p:cNvSpPr>
            <p:nvPr/>
          </p:nvSpPr>
          <p:spPr bwMode="auto">
            <a:xfrm>
              <a:off x="1458" y="3188"/>
              <a:ext cx="363" cy="181"/>
            </a:xfrm>
            <a:prstGeom prst="homePlate">
              <a:avLst>
                <a:gd name="adj" fmla="val 50138"/>
              </a:avLst>
            </a:prstGeom>
            <a:solidFill>
              <a:srgbClr val="EAEAEA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85" name="Group 33"/>
          <p:cNvGrpSpPr>
            <a:grpSpLocks/>
          </p:cNvGrpSpPr>
          <p:nvPr/>
        </p:nvGrpSpPr>
        <p:grpSpPr bwMode="auto">
          <a:xfrm>
            <a:off x="3911600" y="3776241"/>
            <a:ext cx="660400" cy="406400"/>
            <a:chOff x="1458" y="3113"/>
            <a:chExt cx="416" cy="256"/>
          </a:xfrm>
        </p:grpSpPr>
        <p:sp>
          <p:nvSpPr>
            <p:cNvPr id="86" name="AutoShape 34"/>
            <p:cNvSpPr>
              <a:spLocks noChangeArrowheads="1"/>
            </p:cNvSpPr>
            <p:nvPr/>
          </p:nvSpPr>
          <p:spPr bwMode="auto">
            <a:xfrm>
              <a:off x="1511" y="3113"/>
              <a:ext cx="363" cy="181"/>
            </a:xfrm>
            <a:prstGeom prst="homePlate">
              <a:avLst>
                <a:gd name="adj" fmla="val 50138"/>
              </a:avLst>
            </a:prstGeom>
            <a:solidFill>
              <a:srgbClr val="EAEAEA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87" name="AutoShape 35"/>
            <p:cNvSpPr>
              <a:spLocks noChangeArrowheads="1"/>
            </p:cNvSpPr>
            <p:nvPr/>
          </p:nvSpPr>
          <p:spPr bwMode="auto">
            <a:xfrm>
              <a:off x="1482" y="3150"/>
              <a:ext cx="363" cy="181"/>
            </a:xfrm>
            <a:prstGeom prst="homePlate">
              <a:avLst>
                <a:gd name="adj" fmla="val 50138"/>
              </a:avLst>
            </a:prstGeom>
            <a:solidFill>
              <a:srgbClr val="EAEAEA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88" name="AutoShape 36"/>
            <p:cNvSpPr>
              <a:spLocks noChangeArrowheads="1"/>
            </p:cNvSpPr>
            <p:nvPr/>
          </p:nvSpPr>
          <p:spPr bwMode="auto">
            <a:xfrm>
              <a:off x="1458" y="3188"/>
              <a:ext cx="363" cy="181"/>
            </a:xfrm>
            <a:prstGeom prst="homePlate">
              <a:avLst>
                <a:gd name="adj" fmla="val 50138"/>
              </a:avLst>
            </a:prstGeom>
            <a:solidFill>
              <a:srgbClr val="EAEAEA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grpSp>
        <p:nvGrpSpPr>
          <p:cNvPr id="89" name="Group 37"/>
          <p:cNvGrpSpPr>
            <a:grpSpLocks/>
          </p:cNvGrpSpPr>
          <p:nvPr/>
        </p:nvGrpSpPr>
        <p:grpSpPr bwMode="auto">
          <a:xfrm>
            <a:off x="6143625" y="3920704"/>
            <a:ext cx="660400" cy="406400"/>
            <a:chOff x="1458" y="3113"/>
            <a:chExt cx="416" cy="256"/>
          </a:xfrm>
        </p:grpSpPr>
        <p:sp>
          <p:nvSpPr>
            <p:cNvPr id="90" name="AutoShape 38"/>
            <p:cNvSpPr>
              <a:spLocks noChangeArrowheads="1"/>
            </p:cNvSpPr>
            <p:nvPr/>
          </p:nvSpPr>
          <p:spPr bwMode="auto">
            <a:xfrm>
              <a:off x="1511" y="3113"/>
              <a:ext cx="363" cy="181"/>
            </a:xfrm>
            <a:prstGeom prst="homePlate">
              <a:avLst>
                <a:gd name="adj" fmla="val 50138"/>
              </a:avLst>
            </a:prstGeom>
            <a:solidFill>
              <a:srgbClr val="EAEAEA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91" name="AutoShape 39"/>
            <p:cNvSpPr>
              <a:spLocks noChangeArrowheads="1"/>
            </p:cNvSpPr>
            <p:nvPr/>
          </p:nvSpPr>
          <p:spPr bwMode="auto">
            <a:xfrm>
              <a:off x="1482" y="3150"/>
              <a:ext cx="363" cy="181"/>
            </a:xfrm>
            <a:prstGeom prst="homePlate">
              <a:avLst>
                <a:gd name="adj" fmla="val 50138"/>
              </a:avLst>
            </a:prstGeom>
            <a:solidFill>
              <a:srgbClr val="EAEAEA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92" name="AutoShape 40"/>
            <p:cNvSpPr>
              <a:spLocks noChangeArrowheads="1"/>
            </p:cNvSpPr>
            <p:nvPr/>
          </p:nvSpPr>
          <p:spPr bwMode="auto">
            <a:xfrm>
              <a:off x="1458" y="3188"/>
              <a:ext cx="363" cy="181"/>
            </a:xfrm>
            <a:prstGeom prst="homePlate">
              <a:avLst>
                <a:gd name="adj" fmla="val 50138"/>
              </a:avLst>
            </a:prstGeom>
            <a:solidFill>
              <a:srgbClr val="EAEAEA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sp>
        <p:nvSpPr>
          <p:cNvPr id="93" name="Text Box 41"/>
          <p:cNvSpPr txBox="1">
            <a:spLocks noChangeArrowheads="1"/>
          </p:cNvSpPr>
          <p:nvPr/>
        </p:nvSpPr>
        <p:spPr bwMode="auto">
          <a:xfrm>
            <a:off x="2555875" y="2310979"/>
            <a:ext cx="1728788" cy="3365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1600" smtClean="0">
                <a:solidFill>
                  <a:srgbClr val="8C8CB4"/>
                </a:solidFill>
                <a:latin typeface="Arial Black" pitchFamily="34" charset="0"/>
              </a:rPr>
              <a:t>Программа</a:t>
            </a:r>
          </a:p>
        </p:txBody>
      </p:sp>
      <p:sp>
        <p:nvSpPr>
          <p:cNvPr id="94" name="Text Box 42"/>
          <p:cNvSpPr txBox="1">
            <a:spLocks noChangeArrowheads="1"/>
          </p:cNvSpPr>
          <p:nvPr/>
        </p:nvSpPr>
        <p:spPr bwMode="auto">
          <a:xfrm>
            <a:off x="3203575" y="4974804"/>
            <a:ext cx="1584325" cy="3365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1600" smtClean="0">
                <a:solidFill>
                  <a:srgbClr val="8C8CB4"/>
                </a:solidFill>
                <a:latin typeface="Arial Black" pitchFamily="34" charset="0"/>
              </a:rPr>
              <a:t>Проекты</a:t>
            </a:r>
          </a:p>
        </p:txBody>
      </p:sp>
      <p:sp>
        <p:nvSpPr>
          <p:cNvPr id="95" name="Text Box 43"/>
          <p:cNvSpPr txBox="1">
            <a:spLocks noChangeArrowheads="1"/>
          </p:cNvSpPr>
          <p:nvPr/>
        </p:nvSpPr>
        <p:spPr bwMode="auto">
          <a:xfrm>
            <a:off x="6265863" y="4543004"/>
            <a:ext cx="1873250" cy="8255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1600" smtClean="0">
                <a:solidFill>
                  <a:srgbClr val="8C8CB4"/>
                </a:solidFill>
                <a:latin typeface="Arial Black" pitchFamily="34" charset="0"/>
              </a:rPr>
              <a:t>Адаптация и управление изменениями</a:t>
            </a:r>
          </a:p>
        </p:txBody>
      </p:sp>
      <p:sp>
        <p:nvSpPr>
          <p:cNvPr id="96" name="Freeform 44"/>
          <p:cNvSpPr>
            <a:spLocks/>
          </p:cNvSpPr>
          <p:nvPr/>
        </p:nvSpPr>
        <p:spPr bwMode="auto">
          <a:xfrm>
            <a:off x="1887538" y="2585616"/>
            <a:ext cx="5146675" cy="1901825"/>
          </a:xfrm>
          <a:custGeom>
            <a:avLst/>
            <a:gdLst>
              <a:gd name="T0" fmla="*/ 0 w 3242"/>
              <a:gd name="T1" fmla="*/ 2147483647 h 1198"/>
              <a:gd name="T2" fmla="*/ 2147483647 w 3242"/>
              <a:gd name="T3" fmla="*/ 2147483647 h 1198"/>
              <a:gd name="T4" fmla="*/ 2147483647 w 3242"/>
              <a:gd name="T5" fmla="*/ 2147483647 h 1198"/>
              <a:gd name="T6" fmla="*/ 2147483647 w 3242"/>
              <a:gd name="T7" fmla="*/ 0 h 1198"/>
              <a:gd name="T8" fmla="*/ 0 60000 65536"/>
              <a:gd name="T9" fmla="*/ 0 60000 65536"/>
              <a:gd name="T10" fmla="*/ 0 60000 65536"/>
              <a:gd name="T11" fmla="*/ 0 60000 65536"/>
              <a:gd name="T12" fmla="*/ 0 w 3242"/>
              <a:gd name="T13" fmla="*/ 0 h 1198"/>
              <a:gd name="T14" fmla="*/ 3242 w 3242"/>
              <a:gd name="T15" fmla="*/ 1198 h 119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42" h="1198">
                <a:moveTo>
                  <a:pt x="0" y="1198"/>
                </a:moveTo>
                <a:cubicBezTo>
                  <a:pt x="99" y="1135"/>
                  <a:pt x="267" y="967"/>
                  <a:pt x="595" y="817"/>
                </a:cubicBezTo>
                <a:cubicBezTo>
                  <a:pt x="923" y="667"/>
                  <a:pt x="1529" y="433"/>
                  <a:pt x="1970" y="297"/>
                </a:cubicBezTo>
                <a:cubicBezTo>
                  <a:pt x="2411" y="161"/>
                  <a:pt x="2977" y="62"/>
                  <a:pt x="3242" y="0"/>
                </a:cubicBezTo>
              </a:path>
            </a:pathLst>
          </a:custGeom>
          <a:noFill/>
          <a:ln w="38100">
            <a:solidFill>
              <a:srgbClr val="8C8CB4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7" name="Freeform 45"/>
          <p:cNvSpPr>
            <a:spLocks/>
          </p:cNvSpPr>
          <p:nvPr/>
        </p:nvSpPr>
        <p:spPr bwMode="auto">
          <a:xfrm>
            <a:off x="3694113" y="3307929"/>
            <a:ext cx="3886200" cy="328612"/>
          </a:xfrm>
          <a:custGeom>
            <a:avLst/>
            <a:gdLst>
              <a:gd name="T0" fmla="*/ 0 w 2448"/>
              <a:gd name="T1" fmla="*/ 2147483647 h 207"/>
              <a:gd name="T2" fmla="*/ 2147483647 w 2448"/>
              <a:gd name="T3" fmla="*/ 2147483647 h 207"/>
              <a:gd name="T4" fmla="*/ 2147483647 w 2448"/>
              <a:gd name="T5" fmla="*/ 2147483647 h 207"/>
              <a:gd name="T6" fmla="*/ 2147483647 w 2448"/>
              <a:gd name="T7" fmla="*/ 0 h 207"/>
              <a:gd name="T8" fmla="*/ 0 60000 65536"/>
              <a:gd name="T9" fmla="*/ 0 60000 65536"/>
              <a:gd name="T10" fmla="*/ 0 60000 65536"/>
              <a:gd name="T11" fmla="*/ 0 60000 65536"/>
              <a:gd name="T12" fmla="*/ 0 w 2448"/>
              <a:gd name="T13" fmla="*/ 0 h 207"/>
              <a:gd name="T14" fmla="*/ 2448 w 2448"/>
              <a:gd name="T15" fmla="*/ 207 h 20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48" h="207">
                <a:moveTo>
                  <a:pt x="0" y="207"/>
                </a:moveTo>
                <a:cubicBezTo>
                  <a:pt x="106" y="194"/>
                  <a:pt x="361" y="158"/>
                  <a:pt x="637" y="130"/>
                </a:cubicBezTo>
                <a:cubicBezTo>
                  <a:pt x="913" y="102"/>
                  <a:pt x="1357" y="59"/>
                  <a:pt x="1659" y="37"/>
                </a:cubicBezTo>
                <a:cubicBezTo>
                  <a:pt x="1961" y="15"/>
                  <a:pt x="2284" y="8"/>
                  <a:pt x="2448" y="0"/>
                </a:cubicBezTo>
              </a:path>
            </a:pathLst>
          </a:custGeom>
          <a:noFill/>
          <a:ln w="38100">
            <a:solidFill>
              <a:srgbClr val="8C8CB4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98" name="Line 46"/>
          <p:cNvSpPr>
            <a:spLocks noChangeShapeType="1"/>
          </p:cNvSpPr>
          <p:nvPr/>
        </p:nvSpPr>
        <p:spPr bwMode="auto">
          <a:xfrm>
            <a:off x="3348038" y="2599904"/>
            <a:ext cx="863600" cy="720725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9" name="Line 47"/>
          <p:cNvSpPr>
            <a:spLocks noChangeShapeType="1"/>
          </p:cNvSpPr>
          <p:nvPr/>
        </p:nvSpPr>
        <p:spPr bwMode="auto">
          <a:xfrm>
            <a:off x="3708400" y="2642766"/>
            <a:ext cx="2232025" cy="720725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0" name="Line 48"/>
          <p:cNvSpPr>
            <a:spLocks noChangeShapeType="1"/>
          </p:cNvSpPr>
          <p:nvPr/>
        </p:nvSpPr>
        <p:spPr bwMode="auto">
          <a:xfrm flipH="1" flipV="1">
            <a:off x="2987675" y="4543004"/>
            <a:ext cx="647700" cy="431800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1" name="Line 49"/>
          <p:cNvSpPr>
            <a:spLocks noChangeShapeType="1"/>
          </p:cNvSpPr>
          <p:nvPr/>
        </p:nvSpPr>
        <p:spPr bwMode="auto">
          <a:xfrm flipV="1">
            <a:off x="3995738" y="4182641"/>
            <a:ext cx="144462" cy="792163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" name="Line 50"/>
          <p:cNvSpPr>
            <a:spLocks noChangeShapeType="1"/>
          </p:cNvSpPr>
          <p:nvPr/>
        </p:nvSpPr>
        <p:spPr bwMode="auto">
          <a:xfrm flipV="1">
            <a:off x="4140200" y="4255666"/>
            <a:ext cx="2016125" cy="719138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" name="Line 51"/>
          <p:cNvSpPr>
            <a:spLocks noChangeShapeType="1"/>
          </p:cNvSpPr>
          <p:nvPr/>
        </p:nvSpPr>
        <p:spPr bwMode="auto">
          <a:xfrm flipH="1" flipV="1">
            <a:off x="2627313" y="4039766"/>
            <a:ext cx="3673475" cy="935038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" name="Line 52"/>
          <p:cNvSpPr>
            <a:spLocks noChangeShapeType="1"/>
          </p:cNvSpPr>
          <p:nvPr/>
        </p:nvSpPr>
        <p:spPr bwMode="auto">
          <a:xfrm flipH="1" flipV="1">
            <a:off x="4284663" y="3607966"/>
            <a:ext cx="1943100" cy="1150938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5" name="Line 53"/>
          <p:cNvSpPr>
            <a:spLocks noChangeShapeType="1"/>
          </p:cNvSpPr>
          <p:nvPr/>
        </p:nvSpPr>
        <p:spPr bwMode="auto">
          <a:xfrm flipV="1">
            <a:off x="7019925" y="3823866"/>
            <a:ext cx="73025" cy="719138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27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autoRev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autoRev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500" autoRev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autoRev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3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3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7" presetClass="emph" presetSubtype="0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50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0" dur="50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50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1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2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3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6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7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autoRev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1" dur="500" autoRev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2" dur="500" autoRev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autoRev="1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1000"/>
                            </p:stCondLst>
                            <p:childTnLst>
                              <p:par>
                                <p:cTn id="10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10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3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7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6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2" dur="3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7" presetClass="emph" presetSubtype="0" repeatCount="1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25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5" dur="25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6" dur="25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25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10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20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3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50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3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8000"/>
                            </p:stCondLst>
                            <p:childTnLst>
                              <p:par>
                                <p:cTn id="1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7" presetClass="emph" presetSubtype="0" repeatCount="5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6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7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autoRev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630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7" presetClass="emph" presetSubtype="0" repeatCount="5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" dur="50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2" dur="50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3" dur="50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autoRev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3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71" grpId="0" animBg="1"/>
      <p:bldP spid="72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93" grpId="0" animBg="1"/>
      <p:bldP spid="93" grpId="1" animBg="1"/>
      <p:bldP spid="94" grpId="0" animBg="1"/>
      <p:bldP spid="94" grpId="1" animBg="1"/>
      <p:bldP spid="94" grpId="2" animBg="1"/>
      <p:bldP spid="95" grpId="0" animBg="1"/>
      <p:bldP spid="95" grpId="1" animBg="1"/>
      <p:bldP spid="95" grpId="2" animBg="1"/>
      <p:bldP spid="95" grpId="3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100" grpId="0" animBg="1"/>
      <p:bldP spid="100" grpId="1" animBg="1"/>
      <p:bldP spid="101" grpId="0" animBg="1"/>
      <p:bldP spid="101" grpId="1" animBg="1"/>
      <p:bldP spid="102" grpId="0" animBg="1"/>
      <p:bldP spid="103" grpId="0" animBg="1"/>
      <p:bldP spid="103" grpId="1" animBg="1"/>
      <p:bldP spid="104" grpId="0" animBg="1"/>
      <p:bldP spid="104" grpId="1" animBg="1"/>
      <p:bldP spid="10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Компоненты электронных моделей и регламентов</a:t>
            </a:r>
            <a:endParaRPr lang="ru-RU" dirty="0" smtClean="0"/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251520" y="764704"/>
            <a:ext cx="4751387" cy="53292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Бизнес-модель</a:t>
            </a: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467795" y="1334617"/>
            <a:ext cx="1439862" cy="1439862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Управление</a:t>
            </a:r>
          </a:p>
        </p:txBody>
      </p:sp>
      <p:sp>
        <p:nvSpPr>
          <p:cNvPr id="37" name="Rectangle 20"/>
          <p:cNvSpPr>
            <a:spLocks noChangeArrowheads="1"/>
          </p:cNvSpPr>
          <p:nvPr/>
        </p:nvSpPr>
        <p:spPr bwMode="auto">
          <a:xfrm>
            <a:off x="3467795" y="4509617"/>
            <a:ext cx="1439862" cy="1439862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Проекты</a:t>
            </a: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384870" y="1340967"/>
            <a:ext cx="1439862" cy="1439862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FF990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Стратегия</a:t>
            </a:r>
          </a:p>
        </p:txBody>
      </p:sp>
      <p:sp>
        <p:nvSpPr>
          <p:cNvPr id="39" name="Rectangle 10"/>
          <p:cNvSpPr>
            <a:spLocks noChangeArrowheads="1"/>
          </p:cNvSpPr>
          <p:nvPr/>
        </p:nvSpPr>
        <p:spPr bwMode="auto">
          <a:xfrm>
            <a:off x="1945382" y="2925292"/>
            <a:ext cx="1439863" cy="1439862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Связи</a:t>
            </a:r>
          </a:p>
        </p:txBody>
      </p:sp>
      <p:sp>
        <p:nvSpPr>
          <p:cNvPr id="40" name="Rectangle 12"/>
          <p:cNvSpPr>
            <a:spLocks noChangeArrowheads="1"/>
          </p:cNvSpPr>
          <p:nvPr/>
        </p:nvSpPr>
        <p:spPr bwMode="auto">
          <a:xfrm>
            <a:off x="384870" y="2925292"/>
            <a:ext cx="1439862" cy="1439862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Структура</a:t>
            </a:r>
          </a:p>
        </p:txBody>
      </p:sp>
      <p:sp>
        <p:nvSpPr>
          <p:cNvPr id="41" name="Rectangle 14"/>
          <p:cNvSpPr>
            <a:spLocks noChangeArrowheads="1"/>
          </p:cNvSpPr>
          <p:nvPr/>
        </p:nvSpPr>
        <p:spPr bwMode="auto">
          <a:xfrm>
            <a:off x="3467795" y="2912592"/>
            <a:ext cx="1439862" cy="1439862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00800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Услуги</a:t>
            </a: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1945382" y="4509617"/>
            <a:ext cx="1439863" cy="1439862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99330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Функции</a:t>
            </a:r>
          </a:p>
        </p:txBody>
      </p:sp>
      <p:sp>
        <p:nvSpPr>
          <p:cNvPr id="43" name="Rectangle 16"/>
          <p:cNvSpPr>
            <a:spLocks noChangeArrowheads="1"/>
          </p:cNvSpPr>
          <p:nvPr/>
        </p:nvSpPr>
        <p:spPr bwMode="auto">
          <a:xfrm>
            <a:off x="384870" y="4509617"/>
            <a:ext cx="1439862" cy="1439862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00800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Процессы</a:t>
            </a: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1945382" y="1336204"/>
            <a:ext cx="1439863" cy="1439863"/>
          </a:xfrm>
          <a:prstGeom prst="rect">
            <a:avLst/>
          </a:prstGeom>
          <a:solidFill>
            <a:srgbClr val="FFFFFF"/>
          </a:solidFill>
          <a:ln w="28575" algn="ctr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Принципы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и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rPr>
              <a:t>политики</a:t>
            </a:r>
          </a:p>
        </p:txBody>
      </p:sp>
      <p:pic>
        <p:nvPicPr>
          <p:cNvPr id="45" name="Picture 4" descr="Graphic 9-b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45" y="1628304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" name="Group 40"/>
          <p:cNvGrpSpPr>
            <a:grpSpLocks/>
          </p:cNvGrpSpPr>
          <p:nvPr/>
        </p:nvGrpSpPr>
        <p:grpSpPr bwMode="auto">
          <a:xfrm>
            <a:off x="3653532" y="1628304"/>
            <a:ext cx="1079500" cy="1079500"/>
            <a:chOff x="2211" y="1434"/>
            <a:chExt cx="680" cy="680"/>
          </a:xfrm>
        </p:grpSpPr>
        <p:pic>
          <p:nvPicPr>
            <p:cNvPr id="47" name="Picture 6" descr="Graphic16-bv 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1" y="1434"/>
              <a:ext cx="680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Rectangle 8"/>
            <p:cNvSpPr>
              <a:spLocks noChangeArrowheads="1"/>
            </p:cNvSpPr>
            <p:nvPr/>
          </p:nvSpPr>
          <p:spPr bwMode="auto">
            <a:xfrm>
              <a:off x="2457" y="1880"/>
              <a:ext cx="181" cy="91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0095CE"/>
                </a:buClr>
                <a:buSzPct val="85000"/>
                <a:buFont typeface="Arial" pitchFamily="34" charset="0"/>
                <a:buChar char="●"/>
                <a:defRPr sz="2000" b="1">
                  <a:solidFill>
                    <a:srgbClr val="003864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◦"/>
                <a:defRPr sz="2000">
                  <a:solidFill>
                    <a:srgbClr val="003864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95CE"/>
                </a:buClr>
                <a:buSzPct val="120000"/>
                <a:buFont typeface="Arial" pitchFamily="34" charset="0"/>
                <a:buChar char="▪"/>
                <a:defRPr>
                  <a:solidFill>
                    <a:srgbClr val="003864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-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  <p:pic>
        <p:nvPicPr>
          <p:cNvPr id="49" name="Picture 9" descr="Graphic20-b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882" y="3176117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11" descr="Graphic22-b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20" y="3188817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13" descr="Graphic23-bv 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882" y="3204692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15" descr="Graphic58-b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57" y="4796954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17" descr="Graphic21-bv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532" y="4796954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19" descr="Копия Graphic140-BV-priz-mno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470" y="4763617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22"/>
          <p:cNvSpPr>
            <a:spLocks noChangeArrowheads="1"/>
          </p:cNvSpPr>
          <p:nvPr/>
        </p:nvSpPr>
        <p:spPr bwMode="auto">
          <a:xfrm>
            <a:off x="5502970" y="2325217"/>
            <a:ext cx="3457575" cy="10080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56" name="Picture 23" descr="Graphic54-bv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095" y="2469679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 Box 24"/>
          <p:cNvSpPr txBox="1">
            <a:spLocks noChangeArrowheads="1"/>
          </p:cNvSpPr>
          <p:nvPr/>
        </p:nvSpPr>
        <p:spPr bwMode="auto">
          <a:xfrm>
            <a:off x="6655495" y="2325217"/>
            <a:ext cx="230346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Руководства, положения, инструкции об организации деятельности</a:t>
            </a:r>
          </a:p>
        </p:txBody>
      </p:sp>
      <p:sp>
        <p:nvSpPr>
          <p:cNvPr id="58" name="Rectangle 25"/>
          <p:cNvSpPr>
            <a:spLocks noChangeArrowheads="1"/>
          </p:cNvSpPr>
          <p:nvPr/>
        </p:nvSpPr>
        <p:spPr bwMode="auto">
          <a:xfrm>
            <a:off x="5502970" y="3847629"/>
            <a:ext cx="3457575" cy="10080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>
            <a:lvl1pPr marL="1076325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076325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Электронные </a:t>
            </a:r>
          </a:p>
          <a:p>
            <a:pPr marL="1076325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регламенты и модели</a:t>
            </a:r>
          </a:p>
        </p:txBody>
      </p:sp>
      <p:pic>
        <p:nvPicPr>
          <p:cNvPr id="59" name="Picture 27" descr="Graphic104 -e-bv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095" y="4025429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" name="Group 36"/>
          <p:cNvGrpSpPr>
            <a:grpSpLocks/>
          </p:cNvGrpSpPr>
          <p:nvPr/>
        </p:nvGrpSpPr>
        <p:grpSpPr bwMode="auto">
          <a:xfrm>
            <a:off x="4893370" y="2790354"/>
            <a:ext cx="825500" cy="1700213"/>
            <a:chOff x="2992" y="2166"/>
            <a:chExt cx="520" cy="1071"/>
          </a:xfrm>
        </p:grpSpPr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2992" y="2166"/>
              <a:ext cx="520" cy="544"/>
            </a:xfrm>
            <a:custGeom>
              <a:avLst/>
              <a:gdLst>
                <a:gd name="T0" fmla="*/ 0 w 1361"/>
                <a:gd name="T1" fmla="*/ 0 h 1253"/>
                <a:gd name="T2" fmla="*/ 0 w 1361"/>
                <a:gd name="T3" fmla="*/ 0 h 1253"/>
                <a:gd name="T4" fmla="*/ 0 w 1361"/>
                <a:gd name="T5" fmla="*/ 0 h 1253"/>
                <a:gd name="T6" fmla="*/ 0 w 1361"/>
                <a:gd name="T7" fmla="*/ 0 h 1253"/>
                <a:gd name="T8" fmla="*/ 0 w 1361"/>
                <a:gd name="T9" fmla="*/ 0 h 1253"/>
                <a:gd name="T10" fmla="*/ 0 w 1361"/>
                <a:gd name="T11" fmla="*/ 0 h 1253"/>
                <a:gd name="T12" fmla="*/ 0 w 1361"/>
                <a:gd name="T13" fmla="*/ 0 h 1253"/>
                <a:gd name="T14" fmla="*/ 0 w 1361"/>
                <a:gd name="T15" fmla="*/ 0 h 12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1"/>
                <a:gd name="T25" fmla="*/ 0 h 1253"/>
                <a:gd name="T26" fmla="*/ 1361 w 1361"/>
                <a:gd name="T27" fmla="*/ 1253 h 12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1" h="1253">
                  <a:moveTo>
                    <a:pt x="1112" y="196"/>
                  </a:moveTo>
                  <a:lnTo>
                    <a:pt x="1110" y="236"/>
                  </a:lnTo>
                  <a:lnTo>
                    <a:pt x="1361" y="129"/>
                  </a:lnTo>
                  <a:lnTo>
                    <a:pt x="1111" y="0"/>
                  </a:lnTo>
                  <a:lnTo>
                    <a:pt x="1111" y="50"/>
                  </a:lnTo>
                  <a:cubicBezTo>
                    <a:pt x="0" y="41"/>
                    <a:pt x="1097" y="1202"/>
                    <a:pt x="49" y="1213"/>
                  </a:cubicBezTo>
                  <a:lnTo>
                    <a:pt x="53" y="1253"/>
                  </a:lnTo>
                  <a:cubicBezTo>
                    <a:pt x="1104" y="1241"/>
                    <a:pt x="197" y="197"/>
                    <a:pt x="1112" y="196"/>
                  </a:cubicBezTo>
                  <a:close/>
                </a:path>
              </a:pathLst>
            </a:custGeom>
            <a:solidFill>
              <a:srgbClr val="4F7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3864"/>
                </a:solidFill>
                <a:latin typeface="Arial" pitchFamily="34" charset="0"/>
              </a:endParaRPr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 flipV="1">
              <a:off x="2992" y="2693"/>
              <a:ext cx="520" cy="544"/>
            </a:xfrm>
            <a:custGeom>
              <a:avLst/>
              <a:gdLst>
                <a:gd name="T0" fmla="*/ 0 w 1361"/>
                <a:gd name="T1" fmla="*/ 0 h 1253"/>
                <a:gd name="T2" fmla="*/ 0 w 1361"/>
                <a:gd name="T3" fmla="*/ 0 h 1253"/>
                <a:gd name="T4" fmla="*/ 0 w 1361"/>
                <a:gd name="T5" fmla="*/ 0 h 1253"/>
                <a:gd name="T6" fmla="*/ 0 w 1361"/>
                <a:gd name="T7" fmla="*/ 0 h 1253"/>
                <a:gd name="T8" fmla="*/ 0 w 1361"/>
                <a:gd name="T9" fmla="*/ 0 h 1253"/>
                <a:gd name="T10" fmla="*/ 0 w 1361"/>
                <a:gd name="T11" fmla="*/ 0 h 1253"/>
                <a:gd name="T12" fmla="*/ 0 w 1361"/>
                <a:gd name="T13" fmla="*/ 0 h 1253"/>
                <a:gd name="T14" fmla="*/ 0 w 1361"/>
                <a:gd name="T15" fmla="*/ 0 h 12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1"/>
                <a:gd name="T25" fmla="*/ 0 h 1253"/>
                <a:gd name="T26" fmla="*/ 1361 w 1361"/>
                <a:gd name="T27" fmla="*/ 1253 h 12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1" h="1253">
                  <a:moveTo>
                    <a:pt x="1112" y="196"/>
                  </a:moveTo>
                  <a:lnTo>
                    <a:pt x="1110" y="236"/>
                  </a:lnTo>
                  <a:lnTo>
                    <a:pt x="1361" y="129"/>
                  </a:lnTo>
                  <a:lnTo>
                    <a:pt x="1111" y="0"/>
                  </a:lnTo>
                  <a:lnTo>
                    <a:pt x="1111" y="50"/>
                  </a:lnTo>
                  <a:cubicBezTo>
                    <a:pt x="0" y="41"/>
                    <a:pt x="1097" y="1202"/>
                    <a:pt x="49" y="1213"/>
                  </a:cubicBezTo>
                  <a:lnTo>
                    <a:pt x="53" y="1253"/>
                  </a:lnTo>
                  <a:cubicBezTo>
                    <a:pt x="1104" y="1241"/>
                    <a:pt x="197" y="197"/>
                    <a:pt x="1112" y="196"/>
                  </a:cubicBezTo>
                  <a:close/>
                </a:path>
              </a:pathLst>
            </a:custGeom>
            <a:solidFill>
              <a:srgbClr val="4F7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3864"/>
                </a:solidFill>
                <a:latin typeface="Arial" pitchFamily="34" charset="0"/>
              </a:endParaRPr>
            </a:p>
          </p:txBody>
        </p:sp>
      </p:grpSp>
      <p:grpSp>
        <p:nvGrpSpPr>
          <p:cNvPr id="63" name="Group 37"/>
          <p:cNvGrpSpPr>
            <a:grpSpLocks/>
          </p:cNvGrpSpPr>
          <p:nvPr/>
        </p:nvGrpSpPr>
        <p:grpSpPr bwMode="auto">
          <a:xfrm>
            <a:off x="4898132" y="2828454"/>
            <a:ext cx="825500" cy="1700213"/>
            <a:chOff x="2992" y="2166"/>
            <a:chExt cx="520" cy="1071"/>
          </a:xfrm>
        </p:grpSpPr>
        <p:sp>
          <p:nvSpPr>
            <p:cNvPr id="64" name="Freeform 38"/>
            <p:cNvSpPr>
              <a:spLocks/>
            </p:cNvSpPr>
            <p:nvPr/>
          </p:nvSpPr>
          <p:spPr bwMode="auto">
            <a:xfrm>
              <a:off x="2992" y="2166"/>
              <a:ext cx="520" cy="544"/>
            </a:xfrm>
            <a:custGeom>
              <a:avLst/>
              <a:gdLst>
                <a:gd name="T0" fmla="*/ 0 w 1361"/>
                <a:gd name="T1" fmla="*/ 0 h 1253"/>
                <a:gd name="T2" fmla="*/ 0 w 1361"/>
                <a:gd name="T3" fmla="*/ 0 h 1253"/>
                <a:gd name="T4" fmla="*/ 0 w 1361"/>
                <a:gd name="T5" fmla="*/ 0 h 1253"/>
                <a:gd name="T6" fmla="*/ 0 w 1361"/>
                <a:gd name="T7" fmla="*/ 0 h 1253"/>
                <a:gd name="T8" fmla="*/ 0 w 1361"/>
                <a:gd name="T9" fmla="*/ 0 h 1253"/>
                <a:gd name="T10" fmla="*/ 0 w 1361"/>
                <a:gd name="T11" fmla="*/ 0 h 1253"/>
                <a:gd name="T12" fmla="*/ 0 w 1361"/>
                <a:gd name="T13" fmla="*/ 0 h 1253"/>
                <a:gd name="T14" fmla="*/ 0 w 1361"/>
                <a:gd name="T15" fmla="*/ 0 h 12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1"/>
                <a:gd name="T25" fmla="*/ 0 h 1253"/>
                <a:gd name="T26" fmla="*/ 1361 w 1361"/>
                <a:gd name="T27" fmla="*/ 1253 h 12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1" h="1253">
                  <a:moveTo>
                    <a:pt x="1112" y="196"/>
                  </a:moveTo>
                  <a:lnTo>
                    <a:pt x="1110" y="236"/>
                  </a:lnTo>
                  <a:lnTo>
                    <a:pt x="1361" y="129"/>
                  </a:lnTo>
                  <a:lnTo>
                    <a:pt x="1111" y="0"/>
                  </a:lnTo>
                  <a:lnTo>
                    <a:pt x="1111" y="50"/>
                  </a:lnTo>
                  <a:cubicBezTo>
                    <a:pt x="0" y="41"/>
                    <a:pt x="1097" y="1202"/>
                    <a:pt x="49" y="1213"/>
                  </a:cubicBezTo>
                  <a:lnTo>
                    <a:pt x="53" y="1253"/>
                  </a:lnTo>
                  <a:cubicBezTo>
                    <a:pt x="1104" y="1241"/>
                    <a:pt x="197" y="197"/>
                    <a:pt x="1112" y="196"/>
                  </a:cubicBezTo>
                  <a:close/>
                </a:path>
              </a:pathLst>
            </a:custGeom>
            <a:solidFill>
              <a:srgbClr val="E6E6EB"/>
            </a:solidFill>
            <a:ln w="3175">
              <a:solidFill>
                <a:srgbClr val="7DA7A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  <p:sp>
          <p:nvSpPr>
            <p:cNvPr id="65" name="Freeform 39"/>
            <p:cNvSpPr>
              <a:spLocks/>
            </p:cNvSpPr>
            <p:nvPr/>
          </p:nvSpPr>
          <p:spPr bwMode="auto">
            <a:xfrm flipV="1">
              <a:off x="2992" y="2693"/>
              <a:ext cx="520" cy="544"/>
            </a:xfrm>
            <a:custGeom>
              <a:avLst/>
              <a:gdLst>
                <a:gd name="T0" fmla="*/ 0 w 1361"/>
                <a:gd name="T1" fmla="*/ 0 h 1253"/>
                <a:gd name="T2" fmla="*/ 0 w 1361"/>
                <a:gd name="T3" fmla="*/ 0 h 1253"/>
                <a:gd name="T4" fmla="*/ 0 w 1361"/>
                <a:gd name="T5" fmla="*/ 0 h 1253"/>
                <a:gd name="T6" fmla="*/ 0 w 1361"/>
                <a:gd name="T7" fmla="*/ 0 h 1253"/>
                <a:gd name="T8" fmla="*/ 0 w 1361"/>
                <a:gd name="T9" fmla="*/ 0 h 1253"/>
                <a:gd name="T10" fmla="*/ 0 w 1361"/>
                <a:gd name="T11" fmla="*/ 0 h 1253"/>
                <a:gd name="T12" fmla="*/ 0 w 1361"/>
                <a:gd name="T13" fmla="*/ 0 h 1253"/>
                <a:gd name="T14" fmla="*/ 0 w 1361"/>
                <a:gd name="T15" fmla="*/ 0 h 12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1"/>
                <a:gd name="T25" fmla="*/ 0 h 1253"/>
                <a:gd name="T26" fmla="*/ 1361 w 1361"/>
                <a:gd name="T27" fmla="*/ 1253 h 12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1" h="1253">
                  <a:moveTo>
                    <a:pt x="1112" y="196"/>
                  </a:moveTo>
                  <a:lnTo>
                    <a:pt x="1110" y="236"/>
                  </a:lnTo>
                  <a:lnTo>
                    <a:pt x="1361" y="129"/>
                  </a:lnTo>
                  <a:lnTo>
                    <a:pt x="1111" y="0"/>
                  </a:lnTo>
                  <a:lnTo>
                    <a:pt x="1111" y="50"/>
                  </a:lnTo>
                  <a:cubicBezTo>
                    <a:pt x="0" y="41"/>
                    <a:pt x="1097" y="1202"/>
                    <a:pt x="49" y="1213"/>
                  </a:cubicBezTo>
                  <a:lnTo>
                    <a:pt x="53" y="1253"/>
                  </a:lnTo>
                  <a:cubicBezTo>
                    <a:pt x="1104" y="1241"/>
                    <a:pt x="197" y="197"/>
                    <a:pt x="1112" y="196"/>
                  </a:cubicBezTo>
                  <a:close/>
                </a:path>
              </a:pathLst>
            </a:custGeom>
            <a:solidFill>
              <a:srgbClr val="E6E6EB"/>
            </a:solidFill>
            <a:ln w="3175">
              <a:solidFill>
                <a:srgbClr val="7DA7A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Технология реализации </a:t>
            </a:r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Line 2"/>
          <p:cNvSpPr>
            <a:spLocks noChangeShapeType="1"/>
          </p:cNvSpPr>
          <p:nvPr/>
        </p:nvSpPr>
        <p:spPr bwMode="auto">
          <a:xfrm>
            <a:off x="1581150" y="5041900"/>
            <a:ext cx="4786313" cy="0"/>
          </a:xfrm>
          <a:prstGeom prst="line">
            <a:avLst/>
          </a:prstGeom>
          <a:noFill/>
          <a:ln w="76200">
            <a:solidFill>
              <a:srgbClr val="FF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endParaRPr lang="ru-RU"/>
          </a:p>
        </p:txBody>
      </p:sp>
      <p:pic>
        <p:nvPicPr>
          <p:cNvPr id="4" name="Picture 4" descr="bti_01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4427538"/>
            <a:ext cx="1800225" cy="130333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at2507_2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188" y="4468813"/>
            <a:ext cx="1751012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829175" y="4349750"/>
            <a:ext cx="1800225" cy="1474788"/>
          </a:xfrm>
          <a:prstGeom prst="rect">
            <a:avLst/>
          </a:prstGeom>
          <a:solidFill>
            <a:srgbClr val="2E483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0">
              <a:solidFill>
                <a:schemeClr val="bg1"/>
              </a:solidFill>
            </a:endParaRPr>
          </a:p>
        </p:txBody>
      </p:sp>
      <p:pic>
        <p:nvPicPr>
          <p:cNvPr id="7" name="Picture 8" descr="885368s80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222750"/>
            <a:ext cx="1800225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019925" y="4672013"/>
            <a:ext cx="18367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FF3300"/>
                </a:solidFill>
              </a:rPr>
              <a:t>Система документов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95288" y="3275013"/>
            <a:ext cx="1306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600" b="0">
                <a:solidFill>
                  <a:schemeClr val="tx1"/>
                </a:solidFill>
              </a:rPr>
              <a:t>Описание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132138" y="3208338"/>
            <a:ext cx="158432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600" b="0">
                <a:solidFill>
                  <a:schemeClr val="tx1"/>
                </a:solidFill>
              </a:rPr>
              <a:t>Ввод в компьютерную модель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451350" y="3673475"/>
            <a:ext cx="1920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600" b="0">
                <a:solidFill>
                  <a:schemeClr val="tx1"/>
                </a:solidFill>
              </a:rPr>
              <a:t>Генерация документов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832350" y="4689475"/>
            <a:ext cx="1793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chemeClr val="bg1"/>
                </a:solidFill>
              </a:rPr>
              <a:t>Модель деятельности</a:t>
            </a: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1187450" y="2982913"/>
            <a:ext cx="2378075" cy="1438275"/>
          </a:xfrm>
          <a:custGeom>
            <a:avLst/>
            <a:gdLst>
              <a:gd name="T0" fmla="*/ 2147483647 w 2299"/>
              <a:gd name="T1" fmla="*/ 2147483647 h 1674"/>
              <a:gd name="T2" fmla="*/ 2147483647 w 2299"/>
              <a:gd name="T3" fmla="*/ 2147483647 h 1674"/>
              <a:gd name="T4" fmla="*/ 2147483647 w 2299"/>
              <a:gd name="T5" fmla="*/ 2147483647 h 1674"/>
              <a:gd name="T6" fmla="*/ 2147483647 w 2299"/>
              <a:gd name="T7" fmla="*/ 2147483647 h 1674"/>
              <a:gd name="T8" fmla="*/ 0 w 2299"/>
              <a:gd name="T9" fmla="*/ 2147483647 h 1674"/>
              <a:gd name="T10" fmla="*/ 2147483647 w 2299"/>
              <a:gd name="T11" fmla="*/ 2147483647 h 1674"/>
              <a:gd name="T12" fmla="*/ 2147483647 w 2299"/>
              <a:gd name="T13" fmla="*/ 2147483647 h 1674"/>
              <a:gd name="T14" fmla="*/ 2147483647 w 2299"/>
              <a:gd name="T15" fmla="*/ 2147483647 h 167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99"/>
              <a:gd name="T25" fmla="*/ 0 h 1674"/>
              <a:gd name="T26" fmla="*/ 2299 w 2299"/>
              <a:gd name="T27" fmla="*/ 1674 h 167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99" h="1674">
                <a:moveTo>
                  <a:pt x="2059" y="1266"/>
                </a:moveTo>
                <a:lnTo>
                  <a:pt x="2293" y="1662"/>
                </a:lnTo>
                <a:lnTo>
                  <a:pt x="2299" y="1218"/>
                </a:lnTo>
                <a:lnTo>
                  <a:pt x="2227" y="1284"/>
                </a:lnTo>
                <a:cubicBezTo>
                  <a:pt x="2005" y="414"/>
                  <a:pt x="337" y="0"/>
                  <a:pt x="0" y="1674"/>
                </a:cubicBezTo>
                <a:cubicBezTo>
                  <a:pt x="136" y="1674"/>
                  <a:pt x="272" y="1674"/>
                  <a:pt x="272" y="1674"/>
                </a:cubicBezTo>
                <a:cubicBezTo>
                  <a:pt x="517" y="18"/>
                  <a:pt x="2029" y="642"/>
                  <a:pt x="2173" y="1290"/>
                </a:cubicBezTo>
                <a:lnTo>
                  <a:pt x="2059" y="126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5940425" y="2909888"/>
            <a:ext cx="2378075" cy="1438275"/>
          </a:xfrm>
          <a:custGeom>
            <a:avLst/>
            <a:gdLst>
              <a:gd name="T0" fmla="*/ 2147483647 w 2299"/>
              <a:gd name="T1" fmla="*/ 2147483647 h 1674"/>
              <a:gd name="T2" fmla="*/ 2147483647 w 2299"/>
              <a:gd name="T3" fmla="*/ 2147483647 h 1674"/>
              <a:gd name="T4" fmla="*/ 2147483647 w 2299"/>
              <a:gd name="T5" fmla="*/ 2147483647 h 1674"/>
              <a:gd name="T6" fmla="*/ 2147483647 w 2299"/>
              <a:gd name="T7" fmla="*/ 2147483647 h 1674"/>
              <a:gd name="T8" fmla="*/ 0 w 2299"/>
              <a:gd name="T9" fmla="*/ 2147483647 h 1674"/>
              <a:gd name="T10" fmla="*/ 2147483647 w 2299"/>
              <a:gd name="T11" fmla="*/ 2147483647 h 1674"/>
              <a:gd name="T12" fmla="*/ 2147483647 w 2299"/>
              <a:gd name="T13" fmla="*/ 2147483647 h 1674"/>
              <a:gd name="T14" fmla="*/ 2147483647 w 2299"/>
              <a:gd name="T15" fmla="*/ 2147483647 h 167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99"/>
              <a:gd name="T25" fmla="*/ 0 h 1674"/>
              <a:gd name="T26" fmla="*/ 2299 w 2299"/>
              <a:gd name="T27" fmla="*/ 1674 h 167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99" h="1674">
                <a:moveTo>
                  <a:pt x="2059" y="1266"/>
                </a:moveTo>
                <a:lnTo>
                  <a:pt x="2293" y="1662"/>
                </a:lnTo>
                <a:lnTo>
                  <a:pt x="2299" y="1218"/>
                </a:lnTo>
                <a:lnTo>
                  <a:pt x="2227" y="1284"/>
                </a:lnTo>
                <a:cubicBezTo>
                  <a:pt x="2005" y="414"/>
                  <a:pt x="337" y="0"/>
                  <a:pt x="0" y="1674"/>
                </a:cubicBezTo>
                <a:cubicBezTo>
                  <a:pt x="136" y="1674"/>
                  <a:pt x="272" y="1674"/>
                  <a:pt x="272" y="1674"/>
                </a:cubicBezTo>
                <a:cubicBezTo>
                  <a:pt x="517" y="18"/>
                  <a:pt x="2029" y="642"/>
                  <a:pt x="2173" y="1290"/>
                </a:cubicBezTo>
                <a:lnTo>
                  <a:pt x="2059" y="126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250825" y="1830388"/>
            <a:ext cx="8642350" cy="1079500"/>
          </a:xfrm>
          <a:prstGeom prst="bevel">
            <a:avLst>
              <a:gd name="adj" fmla="val 3125"/>
            </a:avLst>
          </a:prstGeom>
          <a:solidFill>
            <a:srgbClr val="CDC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0">
                <a:solidFill>
                  <a:schemeClr val="tx1"/>
                </a:solidFill>
              </a:rPr>
              <a:t>Описав в электронной модели деятельность компании (на функциональном и процессном уровнях) и распределение ответственности за ее реализацию между подразделениями и сотрудниками, можно получать описание корпоративной архитектуры и регламенты как отчеты из модели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250825" y="1038225"/>
            <a:ext cx="8642350" cy="647700"/>
          </a:xfrm>
          <a:prstGeom prst="bevel">
            <a:avLst>
              <a:gd name="adj" fmla="val 3125"/>
            </a:avLst>
          </a:prstGeom>
          <a:solidFill>
            <a:srgbClr val="CDC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3864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chemeClr val="tx1"/>
                </a:solidFill>
              </a:rPr>
              <a:t>Технологии бизнес-моделирования</a:t>
            </a:r>
            <a:r>
              <a:rPr lang="ru-RU" altLang="ru-RU" sz="1600" b="0">
                <a:solidFill>
                  <a:schemeClr val="tx1"/>
                </a:solidFill>
              </a:rPr>
              <a:t> являются популярным способом решения задачи формирования и поддержания в актуальном состоянии организационных регламентов</a:t>
            </a: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pPr algn="r"/>
            <a:r>
              <a:rPr lang="ru-RU" altLang="ru-RU" dirty="0"/>
              <a:t>ООО «НПП» НАНОЭЛЕКТРО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638550" y="1268760"/>
            <a:ext cx="5418138" cy="46628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lang="ru-RU" sz="2000" dirty="0">
                <a:solidFill>
                  <a:srgbClr val="003864"/>
                </a:solidFill>
                <a:latin typeface="Arial" pitchFamily="34" charset="0"/>
              </a:rPr>
              <a:t>Совместное предприятие ОАО «ВНИИНМ» (дочка ОАО «ТВЭЛ») и ОАО «РОСНАНО</a:t>
            </a:r>
          </a:p>
          <a:p>
            <a:pPr marL="171450" indent="-17145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ru-RU" sz="1600" dirty="0">
                <a:solidFill>
                  <a:srgbClr val="003864"/>
                </a:solidFill>
                <a:latin typeface="Arial" pitchFamily="34" charset="0"/>
              </a:rPr>
              <a:t>Промышленное производство нового класса </a:t>
            </a:r>
            <a:r>
              <a:rPr lang="ru-RU" sz="1600" dirty="0" err="1">
                <a:solidFill>
                  <a:srgbClr val="003864"/>
                </a:solidFill>
                <a:latin typeface="Arial" pitchFamily="34" charset="0"/>
              </a:rPr>
              <a:t>наноструктурных</a:t>
            </a:r>
            <a:r>
              <a:rPr lang="ru-RU" sz="1600" dirty="0">
                <a:solidFill>
                  <a:srgbClr val="003864"/>
                </a:solidFill>
                <a:latin typeface="Arial" pitchFamily="34" charset="0"/>
              </a:rPr>
              <a:t> материалов - электротехнических проводов с высокой прочностью и электропроводностью</a:t>
            </a:r>
          </a:p>
          <a:p>
            <a:pPr marL="171450" indent="-17145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ru-RU" sz="1600" dirty="0">
                <a:solidFill>
                  <a:srgbClr val="003864"/>
                </a:solidFill>
                <a:latin typeface="Arial" pitchFamily="34" charset="0"/>
              </a:rPr>
              <a:t>Уникальное сочетание высокой прочности и электропроводности - механическая прочность проводников 1200 - 1500 МПа и одновременно высокая электропроводность на уровне 75-85% от электропроводности высокочистой меди (IACS)</a:t>
            </a:r>
          </a:p>
          <a:p>
            <a:pPr marL="171450" indent="-17145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ru-RU" sz="1600" dirty="0">
                <a:solidFill>
                  <a:srgbClr val="003864"/>
                </a:solidFill>
                <a:latin typeface="Arial" pitchFamily="34" charset="0"/>
              </a:rPr>
              <a:t>Технологическая возможность изготавливать длинномерные провода на основе сплавов из </a:t>
            </a:r>
            <a:r>
              <a:rPr lang="ru-RU" sz="1600" dirty="0" err="1">
                <a:solidFill>
                  <a:srgbClr val="003864"/>
                </a:solidFill>
                <a:latin typeface="Arial" pitchFamily="34" charset="0"/>
              </a:rPr>
              <a:t>Cu-Nb</a:t>
            </a:r>
            <a:r>
              <a:rPr lang="ru-RU" sz="1600" dirty="0">
                <a:solidFill>
                  <a:srgbClr val="003864"/>
                </a:solidFill>
                <a:latin typeface="Arial" pitchFamily="34" charset="0"/>
              </a:rPr>
              <a:t> (V, </a:t>
            </a:r>
            <a:r>
              <a:rPr lang="ru-RU" sz="1600" dirty="0" err="1">
                <a:solidFill>
                  <a:srgbClr val="003864"/>
                </a:solidFill>
                <a:latin typeface="Arial" pitchFamily="34" charset="0"/>
              </a:rPr>
              <a:t>Fe</a:t>
            </a:r>
            <a:r>
              <a:rPr lang="ru-RU" sz="1600" dirty="0">
                <a:solidFill>
                  <a:srgbClr val="003864"/>
                </a:solidFill>
                <a:latin typeface="Arial" pitchFamily="34" charset="0"/>
              </a:rPr>
              <a:t>) с площадью поперечного сечения от 0,01 мм</a:t>
            </a:r>
            <a:r>
              <a:rPr lang="ru-RU" sz="1600" baseline="30000" dirty="0">
                <a:solidFill>
                  <a:srgbClr val="003864"/>
                </a:solidFill>
                <a:latin typeface="Arial" pitchFamily="34" charset="0"/>
              </a:rPr>
              <a:t>2</a:t>
            </a:r>
            <a:r>
              <a:rPr lang="ru-RU" sz="1600" dirty="0">
                <a:solidFill>
                  <a:srgbClr val="003864"/>
                </a:solidFill>
                <a:latin typeface="Arial" pitchFamily="34" charset="0"/>
              </a:rPr>
              <a:t> до 25 мм</a:t>
            </a:r>
            <a:r>
              <a:rPr lang="ru-RU" sz="1600" baseline="30000" dirty="0">
                <a:solidFill>
                  <a:srgbClr val="003864"/>
                </a:solidFill>
                <a:latin typeface="Arial" pitchFamily="34" charset="0"/>
              </a:rPr>
              <a:t>2</a:t>
            </a:r>
            <a:r>
              <a:rPr lang="ru-RU" sz="1600" dirty="0">
                <a:solidFill>
                  <a:srgbClr val="003864"/>
                </a:solidFill>
                <a:latin typeface="Arial" pitchFamily="34" charset="0"/>
              </a:rPr>
              <a:t> с количеством </a:t>
            </a:r>
            <a:r>
              <a:rPr lang="ru-RU" sz="1600" dirty="0" err="1">
                <a:solidFill>
                  <a:srgbClr val="003864"/>
                </a:solidFill>
                <a:latin typeface="Arial" pitchFamily="34" charset="0"/>
              </a:rPr>
              <a:t>гибов</a:t>
            </a:r>
            <a:r>
              <a:rPr lang="ru-RU" sz="1600" dirty="0">
                <a:solidFill>
                  <a:srgbClr val="003864"/>
                </a:solidFill>
                <a:latin typeface="Arial" pitchFamily="34" charset="0"/>
              </a:rPr>
              <a:t> с перегибами (под 180°) на порядок (в 10 раз) выше аналогичного показателя для проволоки из чистой меди</a:t>
            </a:r>
            <a:r>
              <a:rPr lang="ru-RU" dirty="0">
                <a:solidFill>
                  <a:srgbClr val="003864"/>
                </a:solidFill>
                <a:latin typeface="Arial" pitchFamily="34" charset="0"/>
              </a:rPr>
              <a:t> </a:t>
            </a:r>
          </a:p>
        </p:txBody>
      </p:sp>
      <p:pic>
        <p:nvPicPr>
          <p:cNvPr id="7" name="Picture 1031" descr="Image0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0" b="3990"/>
          <a:stretch>
            <a:fillRect/>
          </a:stretch>
        </p:blipFill>
        <p:spPr bwMode="auto">
          <a:xfrm>
            <a:off x="225425" y="3715097"/>
            <a:ext cx="34131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046510"/>
            <a:ext cx="3432175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150"/>
            <a:ext cx="26765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 smtClean="0"/>
              <a:t>Цели, </a:t>
            </a:r>
            <a:r>
              <a:rPr lang="ru-RU" dirty="0"/>
              <a:t>задачи </a:t>
            </a:r>
            <a:r>
              <a:rPr lang="ru-RU" dirty="0" smtClean="0"/>
              <a:t>и результаты проекта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49238" y="1029171"/>
            <a:ext cx="864235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Формализация бизнес-процессов, </a:t>
            </a: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формирование базы взаимоувязанных моделей и регламентов</a:t>
            </a:r>
            <a:endParaRPr kumimoji="0" lang="ru-RU" altLang="ru-RU" sz="14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49238" y="1841971"/>
            <a:ext cx="8643937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193675" indent="-193675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Анализ текущего состояния бизнес-процессов и уровня регламентации деятельности</a:t>
            </a: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Разработка Правил моделирования бизнес-процессов </a:t>
            </a: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Разработка электронных моделей деятельности </a:t>
            </a: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организация</a:t>
            </a:r>
            <a:endParaRPr kumimoji="0" lang="ru-RU" altLang="ru-RU" sz="1400" b="0" i="0" u="none" strike="noStrike" kern="0" cap="none" spc="0" normalizeH="0" baseline="0" noProof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Передача членам рабочей группы знаний и навыков, необходимых для дальнейшего самостоятельного описания, эксплуатации и развития бизнес-модели с использованием выбранного инструментария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250825" y="3789834"/>
            <a:ext cx="86455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193675" indent="-193675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Правила описания бизнес-процессов </a:t>
            </a:r>
            <a:endParaRPr kumimoji="0" lang="en-US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Электронные классификаторы документов</a:t>
            </a: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Электронные модели организационной структуры, справочник физических лиц</a:t>
            </a: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Модели бизнес-процессов в нотации </a:t>
            </a:r>
            <a:r>
              <a:rPr kumimoji="0" lang="en-US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IDEF0,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декомпозиция в нотации </a:t>
            </a:r>
            <a:r>
              <a:rPr kumimoji="0" lang="en-US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CFFC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в системе </a:t>
            </a:r>
            <a:r>
              <a:rPr kumimoji="0" lang="en-US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Business Studio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ru-RU" altLang="ru-RU" sz="1400" kern="0" dirty="0" smtClean="0"/>
              <a:t>Регламентирующие документы</a:t>
            </a:r>
            <a:endParaRPr kumimoji="0" lang="ru-RU" alt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3864"/>
              </a:solidFill>
              <a:effectLst/>
              <a:uLnTx/>
              <a:uFillTx/>
              <a:latin typeface="Arial" pitchFamily="34" charset="0"/>
            </a:endParaRP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Корпоративный портал регламентации деятельности</a:t>
            </a: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Порядок согласования регламентов</a:t>
            </a:r>
          </a:p>
          <a:p>
            <a:pPr marL="193675" marR="0" lvl="1" indent="-193675" defTabSz="91440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864"/>
                </a:solidFill>
                <a:effectLst/>
                <a:uLnTx/>
                <a:uFillTx/>
                <a:latin typeface="Arial" pitchFamily="34" charset="0"/>
              </a:rPr>
              <a:t>Правила работы с корпоративным порталом регламентации деятельности предприятия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50825" y="741834"/>
            <a:ext cx="8640763" cy="287337"/>
          </a:xfrm>
          <a:prstGeom prst="rect">
            <a:avLst/>
          </a:prstGeom>
          <a:solidFill>
            <a:srgbClr val="23A9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600" smtClean="0">
                <a:solidFill>
                  <a:srgbClr val="E6E6EB"/>
                </a:solidFill>
                <a:cs typeface="Arial" pitchFamily="34" charset="0"/>
              </a:rPr>
              <a:t>  Цель проекта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50825" y="1535584"/>
            <a:ext cx="8640763" cy="285750"/>
          </a:xfrm>
          <a:prstGeom prst="rect">
            <a:avLst/>
          </a:prstGeom>
          <a:solidFill>
            <a:srgbClr val="23A9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600" smtClean="0">
                <a:solidFill>
                  <a:srgbClr val="E6E6EB"/>
                </a:solidFill>
                <a:cs typeface="Arial" pitchFamily="34" charset="0"/>
              </a:rPr>
              <a:t>  Основные задачи проекта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50825" y="3473921"/>
            <a:ext cx="8640763" cy="288925"/>
          </a:xfrm>
          <a:prstGeom prst="rect">
            <a:avLst/>
          </a:prstGeom>
          <a:solidFill>
            <a:srgbClr val="23A9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/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Arial" pitchFamily="34" charset="0"/>
              <a:buChar char="●"/>
              <a:defRPr sz="2000" b="1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◦"/>
              <a:defRPr sz="2000">
                <a:solidFill>
                  <a:srgbClr val="003864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Arial" pitchFamily="34" charset="0"/>
              <a:buChar char="▪"/>
              <a:defRPr>
                <a:solidFill>
                  <a:srgbClr val="003864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-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600" dirty="0" smtClean="0">
                <a:solidFill>
                  <a:srgbClr val="E6E6EB"/>
                </a:solidFill>
                <a:cs typeface="Arial" pitchFamily="34" charset="0"/>
              </a:rPr>
              <a:t>  Результаты</a:t>
            </a:r>
          </a:p>
        </p:txBody>
      </p:sp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179386" y="0"/>
            <a:ext cx="8785225" cy="620688"/>
          </a:xfrm>
        </p:spPr>
        <p:txBody>
          <a:bodyPr>
            <a:normAutofit/>
          </a:bodyPr>
          <a:lstStyle/>
          <a:p>
            <a:r>
              <a:rPr lang="ru-RU" dirty="0"/>
              <a:t>Устав проекта</a:t>
            </a:r>
            <a:endParaRPr lang="ru-RU" dirty="0" smtClean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633290"/>
            <a:ext cx="7992889" cy="560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166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1749</TotalTime>
  <Words>1906</Words>
  <Application>Microsoft Office PowerPoint</Application>
  <PresentationFormat>Экран (4:3)</PresentationFormat>
  <Paragraphs>393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36" baseType="lpstr">
      <vt:lpstr>Шаблон</vt:lpstr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Кому и Какая от этого польза?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Symantec Corp.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Артемчук</dc:creator>
  <cp:lastModifiedBy>Шалина Вера Михайловна 1</cp:lastModifiedBy>
  <cp:revision>30</cp:revision>
  <dcterms:created xsi:type="dcterms:W3CDTF">2013-10-24T08:12:29Z</dcterms:created>
  <dcterms:modified xsi:type="dcterms:W3CDTF">2013-11-20T08:54:26Z</dcterms:modified>
</cp:coreProperties>
</file>